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66" r:id="rId2"/>
    <p:sldId id="267" r:id="rId3"/>
    <p:sldId id="348" r:id="rId4"/>
    <p:sldId id="283" r:id="rId5"/>
    <p:sldId id="284" r:id="rId6"/>
    <p:sldId id="313" r:id="rId7"/>
    <p:sldId id="316" r:id="rId8"/>
    <p:sldId id="315"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53" r:id="rId29"/>
    <p:sldId id="354" r:id="rId30"/>
    <p:sldId id="355" r:id="rId31"/>
    <p:sldId id="311" r:id="rId32"/>
    <p:sldId id="317" r:id="rId33"/>
    <p:sldId id="324" r:id="rId34"/>
    <p:sldId id="351" r:id="rId35"/>
    <p:sldId id="350" r:id="rId36"/>
    <p:sldId id="349" r:id="rId37"/>
    <p:sldId id="352" r:id="rId38"/>
    <p:sldId id="318" r:id="rId39"/>
    <p:sldId id="319" r:id="rId40"/>
    <p:sldId id="279" r:id="rId41"/>
    <p:sldId id="276" r:id="rId42"/>
    <p:sldId id="356" r:id="rId43"/>
    <p:sldId id="277" r:id="rId44"/>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0" userDrawn="1">
          <p15:clr>
            <a:srgbClr val="A4A3A4"/>
          </p15:clr>
        </p15:guide>
        <p15:guide id="2" pos="4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3" autoAdjust="0"/>
    <p:restoredTop sz="89193" autoAdjust="0"/>
  </p:normalViewPr>
  <p:slideViewPr>
    <p:cSldViewPr>
      <p:cViewPr varScale="1">
        <p:scale>
          <a:sx n="192" d="100"/>
          <a:sy n="192" d="100"/>
        </p:scale>
        <p:origin x="1512" y="162"/>
      </p:cViewPr>
      <p:guideLst>
        <p:guide orient="horz" pos="330"/>
        <p:guide pos="49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1" y="0"/>
            <a:ext cx="2945079" cy="496725"/>
          </a:xfrm>
          <a:prstGeom prst="rect">
            <a:avLst/>
          </a:prstGeom>
          <a:noFill/>
          <a:ln>
            <a:noFill/>
          </a:ln>
        </p:spPr>
        <p:txBody>
          <a:bodyPr vert="horz" wrap="square" lIns="91413" tIns="45706" rIns="91413" bIns="45706" anchor="t" anchorCtr="0" compatLnSpc="1"/>
          <a:lstStyle/>
          <a:p>
            <a:pPr defTabSz="914126">
              <a:defRPr sz="1800" b="0" i="0" u="none" strike="noStrike" kern="0" cap="none" spc="0" baseline="0">
                <a:solidFill>
                  <a:srgbClr val="000000"/>
                </a:solidFill>
                <a:uFillTx/>
              </a:defRPr>
            </a:pPr>
            <a:endParaRPr lang="de-CH" sz="1200">
              <a:solidFill>
                <a:srgbClr val="000000"/>
              </a:solidFill>
              <a:latin typeface="Arial"/>
            </a:endParaRPr>
          </a:p>
        </p:txBody>
      </p:sp>
      <p:sp>
        <p:nvSpPr>
          <p:cNvPr id="3" name="Datumsplatzhalter 2"/>
          <p:cNvSpPr txBox="1">
            <a:spLocks noGrp="1"/>
          </p:cNvSpPr>
          <p:nvPr>
            <p:ph type="dt" sz="quarter" idx="1"/>
          </p:nvPr>
        </p:nvSpPr>
        <p:spPr>
          <a:xfrm>
            <a:off x="3851010" y="0"/>
            <a:ext cx="2945079" cy="496725"/>
          </a:xfrm>
          <a:prstGeom prst="rect">
            <a:avLst/>
          </a:prstGeom>
          <a:noFill/>
          <a:ln>
            <a:noFill/>
          </a:ln>
        </p:spPr>
        <p:txBody>
          <a:bodyPr vert="horz" wrap="square" lIns="91413" tIns="45706" rIns="91413" bIns="45706" anchor="t" anchorCtr="0" compatLnSpc="1"/>
          <a:lstStyle/>
          <a:p>
            <a:pPr algn="r" defTabSz="914126">
              <a:defRPr sz="1800" b="0" i="0" u="none" strike="noStrike" kern="0" cap="none" spc="0" baseline="0">
                <a:solidFill>
                  <a:srgbClr val="000000"/>
                </a:solidFill>
                <a:uFillTx/>
              </a:defRPr>
            </a:pPr>
            <a:fld id="{8E0E9641-A750-4376-A570-E5622D5CC7ED}" type="datetime1">
              <a:rPr lang="de-CH" sz="1200">
                <a:solidFill>
                  <a:srgbClr val="000000"/>
                </a:solidFill>
                <a:latin typeface="Arial"/>
              </a:rPr>
              <a:pPr algn="r" defTabSz="914126">
                <a:defRPr sz="1800" b="0" i="0" u="none" strike="noStrike" kern="0" cap="none" spc="0" baseline="0">
                  <a:solidFill>
                    <a:srgbClr val="000000"/>
                  </a:solidFill>
                  <a:uFillTx/>
                </a:defRPr>
              </a:pPr>
              <a:t>19.09.2022</a:t>
            </a:fld>
            <a:endParaRPr lang="de-CH" sz="1200">
              <a:solidFill>
                <a:srgbClr val="000000"/>
              </a:solidFill>
              <a:latin typeface="Arial"/>
            </a:endParaRPr>
          </a:p>
        </p:txBody>
      </p:sp>
      <p:sp>
        <p:nvSpPr>
          <p:cNvPr id="4" name="Fußzeilenplatzhalter 3"/>
          <p:cNvSpPr txBox="1">
            <a:spLocks noGrp="1"/>
          </p:cNvSpPr>
          <p:nvPr>
            <p:ph type="ftr" sz="quarter" idx="2"/>
          </p:nvPr>
        </p:nvSpPr>
        <p:spPr>
          <a:xfrm>
            <a:off x="1" y="9428325"/>
            <a:ext cx="2945079" cy="496725"/>
          </a:xfrm>
          <a:prstGeom prst="rect">
            <a:avLst/>
          </a:prstGeom>
          <a:noFill/>
          <a:ln>
            <a:noFill/>
          </a:ln>
        </p:spPr>
        <p:txBody>
          <a:bodyPr vert="horz" wrap="square" lIns="91413" tIns="45706" rIns="91413" bIns="45706" anchor="b" anchorCtr="0" compatLnSpc="1"/>
          <a:lstStyle/>
          <a:p>
            <a:pPr defTabSz="914126">
              <a:defRPr sz="1800" b="0" i="0" u="none" strike="noStrike" kern="0" cap="none" spc="0" baseline="0">
                <a:solidFill>
                  <a:srgbClr val="000000"/>
                </a:solidFill>
                <a:uFillTx/>
              </a:defRPr>
            </a:pPr>
            <a:endParaRPr lang="de-CH" sz="1200">
              <a:solidFill>
                <a:srgbClr val="000000"/>
              </a:solidFill>
              <a:latin typeface="Arial"/>
            </a:endParaRPr>
          </a:p>
        </p:txBody>
      </p:sp>
      <p:sp>
        <p:nvSpPr>
          <p:cNvPr id="5" name="Foliennummernplatzhalter 4"/>
          <p:cNvSpPr txBox="1">
            <a:spLocks noGrp="1"/>
          </p:cNvSpPr>
          <p:nvPr>
            <p:ph type="sldNum" sz="quarter" idx="3"/>
          </p:nvPr>
        </p:nvSpPr>
        <p:spPr>
          <a:xfrm>
            <a:off x="3851010" y="9428325"/>
            <a:ext cx="2945079" cy="496725"/>
          </a:xfrm>
          <a:prstGeom prst="rect">
            <a:avLst/>
          </a:prstGeom>
          <a:noFill/>
          <a:ln>
            <a:noFill/>
          </a:ln>
        </p:spPr>
        <p:txBody>
          <a:bodyPr vert="horz" wrap="square" lIns="91413" tIns="45706" rIns="91413" bIns="45706" anchor="b" anchorCtr="0" compatLnSpc="1"/>
          <a:lstStyle/>
          <a:p>
            <a:pPr algn="r" defTabSz="914126">
              <a:defRPr sz="1800" b="0" i="0" u="none" strike="noStrike" kern="0" cap="none" spc="0" baseline="0">
                <a:solidFill>
                  <a:srgbClr val="000000"/>
                </a:solidFill>
                <a:uFillTx/>
              </a:defRPr>
            </a:pPr>
            <a:fld id="{791FF916-E339-4DBD-8BF3-4FB1347743F1}" type="slidenum">
              <a:pPr algn="r" defTabSz="914126">
                <a:defRPr sz="1800" b="0" i="0" u="none" strike="noStrike" kern="0" cap="none" spc="0" baseline="0">
                  <a:solidFill>
                    <a:srgbClr val="000000"/>
                  </a:solidFill>
                  <a:uFillTx/>
                </a:defRPr>
              </a:pPr>
              <a:t>‹Nr.›</a:t>
            </a:fld>
            <a:endParaRPr lang="de-CH" sz="1200">
              <a:solidFill>
                <a:srgbClr val="000000"/>
              </a:solidFill>
              <a:latin typeface="Aria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1" y="0"/>
            <a:ext cx="2945079" cy="496725"/>
          </a:xfrm>
          <a:prstGeom prst="rect">
            <a:avLst/>
          </a:prstGeom>
          <a:noFill/>
          <a:ln>
            <a:noFill/>
          </a:ln>
        </p:spPr>
        <p:txBody>
          <a:bodyPr vert="horz" wrap="square" lIns="91413" tIns="45706" rIns="91413" bIns="45706" anchor="t" anchorCtr="0" compatLnSpc="1"/>
          <a:lstStyle>
            <a:lvl1pPr marL="0" marR="0" lvl="0" indent="0" algn="l" defTabSz="914126" rtl="0" fontAlgn="auto" hangingPunct="1">
              <a:lnSpc>
                <a:spcPct val="100000"/>
              </a:lnSpc>
              <a:spcBef>
                <a:spcPts val="0"/>
              </a:spcBef>
              <a:spcAft>
                <a:spcPts val="0"/>
              </a:spcAft>
              <a:buNone/>
              <a:tabLst/>
              <a:defRPr lang="de-CH" sz="1200" b="0" i="0" u="none" strike="noStrike" kern="1200" cap="none" spc="0" baseline="0">
                <a:solidFill>
                  <a:srgbClr val="000000"/>
                </a:solidFill>
                <a:uFillTx/>
                <a:latin typeface="Calibri"/>
              </a:defRPr>
            </a:lvl1pPr>
          </a:lstStyle>
          <a:p>
            <a:pPr lvl="0"/>
            <a:endParaRPr lang="de-CH"/>
          </a:p>
        </p:txBody>
      </p:sp>
      <p:sp>
        <p:nvSpPr>
          <p:cNvPr id="3" name="Datumsplatzhalter 2"/>
          <p:cNvSpPr txBox="1">
            <a:spLocks noGrp="1"/>
          </p:cNvSpPr>
          <p:nvPr>
            <p:ph type="dt" idx="1"/>
          </p:nvPr>
        </p:nvSpPr>
        <p:spPr>
          <a:xfrm>
            <a:off x="3851010" y="0"/>
            <a:ext cx="2945079" cy="496725"/>
          </a:xfrm>
          <a:prstGeom prst="rect">
            <a:avLst/>
          </a:prstGeom>
          <a:noFill/>
          <a:ln>
            <a:noFill/>
          </a:ln>
        </p:spPr>
        <p:txBody>
          <a:bodyPr vert="horz" wrap="square" lIns="91413" tIns="45706" rIns="91413" bIns="45706" anchor="t" anchorCtr="0" compatLnSpc="1"/>
          <a:lstStyle>
            <a:lvl1pPr marL="0" marR="0" lvl="0" indent="0" algn="r" defTabSz="914126" rtl="0" fontAlgn="auto" hangingPunct="1">
              <a:lnSpc>
                <a:spcPct val="100000"/>
              </a:lnSpc>
              <a:spcBef>
                <a:spcPts val="0"/>
              </a:spcBef>
              <a:spcAft>
                <a:spcPts val="0"/>
              </a:spcAft>
              <a:buNone/>
              <a:tabLst/>
              <a:defRPr lang="de-CH" sz="1200" b="0" i="0" u="none" strike="noStrike" kern="1200" cap="none" spc="0" baseline="0">
                <a:solidFill>
                  <a:srgbClr val="000000"/>
                </a:solidFill>
                <a:uFillTx/>
                <a:latin typeface="Calibri"/>
              </a:defRPr>
            </a:lvl1pPr>
          </a:lstStyle>
          <a:p>
            <a:pPr lvl="0"/>
            <a:fld id="{A9CCAD72-18C2-47E2-B320-A189845D0588}" type="datetime1">
              <a:rPr lang="de-CH"/>
              <a:pPr lvl="0"/>
              <a:t>19.09.2022</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1">
            <a:solidFill>
              <a:srgbClr val="000000"/>
            </a:solidFill>
            <a:prstDash val="solid"/>
          </a:ln>
        </p:spPr>
      </p:sp>
      <p:sp>
        <p:nvSpPr>
          <p:cNvPr id="5" name="Notizenplatzhalter 4"/>
          <p:cNvSpPr txBox="1">
            <a:spLocks noGrp="1"/>
          </p:cNvSpPr>
          <p:nvPr>
            <p:ph type="body" sz="quarter" idx="3"/>
          </p:nvPr>
        </p:nvSpPr>
        <p:spPr>
          <a:xfrm>
            <a:off x="680246" y="4714958"/>
            <a:ext cx="5437188" cy="4467380"/>
          </a:xfrm>
          <a:prstGeom prst="rect">
            <a:avLst/>
          </a:prstGeom>
          <a:noFill/>
          <a:ln>
            <a:noFill/>
          </a:ln>
        </p:spPr>
        <p:txBody>
          <a:bodyPr vert="horz" wrap="square" lIns="91413" tIns="45706" rIns="91413" bIns="45706" anchor="t" anchorCtr="0" compatLnSpc="1"/>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txBox="1">
            <a:spLocks noGrp="1"/>
          </p:cNvSpPr>
          <p:nvPr>
            <p:ph type="ftr" sz="quarter" idx="4"/>
          </p:nvPr>
        </p:nvSpPr>
        <p:spPr>
          <a:xfrm>
            <a:off x="1" y="9428325"/>
            <a:ext cx="2945079" cy="496725"/>
          </a:xfrm>
          <a:prstGeom prst="rect">
            <a:avLst/>
          </a:prstGeom>
          <a:noFill/>
          <a:ln>
            <a:noFill/>
          </a:ln>
        </p:spPr>
        <p:txBody>
          <a:bodyPr vert="horz" wrap="square" lIns="91413" tIns="45706" rIns="91413" bIns="45706" anchor="b" anchorCtr="0" compatLnSpc="1"/>
          <a:lstStyle>
            <a:lvl1pPr marL="0" marR="0" lvl="0" indent="0" algn="l" defTabSz="914126" rtl="0" fontAlgn="auto" hangingPunct="1">
              <a:lnSpc>
                <a:spcPct val="100000"/>
              </a:lnSpc>
              <a:spcBef>
                <a:spcPts val="0"/>
              </a:spcBef>
              <a:spcAft>
                <a:spcPts val="0"/>
              </a:spcAft>
              <a:buNone/>
              <a:tabLst/>
              <a:defRPr lang="de-CH" sz="1200" b="0" i="0" u="none" strike="noStrike" kern="1200" cap="none" spc="0" baseline="0">
                <a:solidFill>
                  <a:srgbClr val="000000"/>
                </a:solidFill>
                <a:uFillTx/>
                <a:latin typeface="Calibri"/>
              </a:defRPr>
            </a:lvl1pPr>
          </a:lstStyle>
          <a:p>
            <a:pPr lvl="0"/>
            <a:endParaRPr lang="de-CH"/>
          </a:p>
        </p:txBody>
      </p:sp>
      <p:sp>
        <p:nvSpPr>
          <p:cNvPr id="7" name="Foliennummernplatzhalter 6"/>
          <p:cNvSpPr txBox="1">
            <a:spLocks noGrp="1"/>
          </p:cNvSpPr>
          <p:nvPr>
            <p:ph type="sldNum" sz="quarter" idx="5"/>
          </p:nvPr>
        </p:nvSpPr>
        <p:spPr>
          <a:xfrm>
            <a:off x="3851010" y="9428325"/>
            <a:ext cx="2945079" cy="496725"/>
          </a:xfrm>
          <a:prstGeom prst="rect">
            <a:avLst/>
          </a:prstGeom>
          <a:noFill/>
          <a:ln>
            <a:noFill/>
          </a:ln>
        </p:spPr>
        <p:txBody>
          <a:bodyPr vert="horz" wrap="square" lIns="91413" tIns="45706" rIns="91413" bIns="45706" anchor="b" anchorCtr="0" compatLnSpc="1"/>
          <a:lstStyle>
            <a:lvl1pPr marL="0" marR="0" lvl="0" indent="0" algn="r" defTabSz="914126" rtl="0" fontAlgn="auto" hangingPunct="1">
              <a:lnSpc>
                <a:spcPct val="100000"/>
              </a:lnSpc>
              <a:spcBef>
                <a:spcPts val="0"/>
              </a:spcBef>
              <a:spcAft>
                <a:spcPts val="0"/>
              </a:spcAft>
              <a:buNone/>
              <a:tabLst/>
              <a:defRPr lang="de-CH" sz="1200" b="0" i="0" u="none" strike="noStrike" kern="1200" cap="none" spc="0" baseline="0">
                <a:solidFill>
                  <a:srgbClr val="000000"/>
                </a:solidFill>
                <a:uFillTx/>
                <a:latin typeface="Calibri"/>
              </a:defRPr>
            </a:lvl1pPr>
          </a:lstStyle>
          <a:p>
            <a:pPr lvl="0"/>
            <a:fld id="{24443DDF-8756-424E-8BD4-B7151D2F8A0F}" type="slidenum">
              <a:t>‹Nr.›</a:t>
            </a:fld>
            <a:endParaRPr lang="de-CH"/>
          </a:p>
        </p:txBody>
      </p:sp>
    </p:spTree>
    <p:extLst>
      <p:ext uri="{BB962C8B-B14F-4D97-AF65-F5344CB8AC3E}">
        <p14:creationId xmlns:p14="http://schemas.microsoft.com/office/powerpoint/2010/main" val="3779331530"/>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de-DE"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de-DE"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de-DE"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de-DE"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de-D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2</a:t>
            </a:fld>
            <a:endParaRPr lang="de-CH"/>
          </a:p>
        </p:txBody>
      </p:sp>
    </p:spTree>
    <p:extLst>
      <p:ext uri="{BB962C8B-B14F-4D97-AF65-F5344CB8AC3E}">
        <p14:creationId xmlns:p14="http://schemas.microsoft.com/office/powerpoint/2010/main" val="383575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34</a:t>
            </a:fld>
            <a:endParaRPr lang="de-CH"/>
          </a:p>
        </p:txBody>
      </p:sp>
    </p:spTree>
    <p:extLst>
      <p:ext uri="{BB962C8B-B14F-4D97-AF65-F5344CB8AC3E}">
        <p14:creationId xmlns:p14="http://schemas.microsoft.com/office/powerpoint/2010/main" val="364406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36</a:t>
            </a:fld>
            <a:endParaRPr lang="de-CH"/>
          </a:p>
        </p:txBody>
      </p:sp>
    </p:spTree>
    <p:extLst>
      <p:ext uri="{BB962C8B-B14F-4D97-AF65-F5344CB8AC3E}">
        <p14:creationId xmlns:p14="http://schemas.microsoft.com/office/powerpoint/2010/main" val="418372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38</a:t>
            </a:fld>
            <a:endParaRPr lang="de-CH"/>
          </a:p>
        </p:txBody>
      </p:sp>
    </p:spTree>
    <p:extLst>
      <p:ext uri="{BB962C8B-B14F-4D97-AF65-F5344CB8AC3E}">
        <p14:creationId xmlns:p14="http://schemas.microsoft.com/office/powerpoint/2010/main" val="216720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39</a:t>
            </a:fld>
            <a:endParaRPr lang="de-CH"/>
          </a:p>
        </p:txBody>
      </p:sp>
    </p:spTree>
    <p:extLst>
      <p:ext uri="{BB962C8B-B14F-4D97-AF65-F5344CB8AC3E}">
        <p14:creationId xmlns:p14="http://schemas.microsoft.com/office/powerpoint/2010/main" val="321945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41</a:t>
            </a:fld>
            <a:endParaRPr lang="de-CH"/>
          </a:p>
        </p:txBody>
      </p:sp>
    </p:spTree>
    <p:extLst>
      <p:ext uri="{BB962C8B-B14F-4D97-AF65-F5344CB8AC3E}">
        <p14:creationId xmlns:p14="http://schemas.microsoft.com/office/powerpoint/2010/main" val="153902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42</a:t>
            </a:fld>
            <a:endParaRPr lang="de-CH"/>
          </a:p>
        </p:txBody>
      </p:sp>
    </p:spTree>
    <p:extLst>
      <p:ext uri="{BB962C8B-B14F-4D97-AF65-F5344CB8AC3E}">
        <p14:creationId xmlns:p14="http://schemas.microsoft.com/office/powerpoint/2010/main" val="243601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43</a:t>
            </a:fld>
            <a:endParaRPr lang="de-CH"/>
          </a:p>
        </p:txBody>
      </p:sp>
    </p:spTree>
    <p:extLst>
      <p:ext uri="{BB962C8B-B14F-4D97-AF65-F5344CB8AC3E}">
        <p14:creationId xmlns:p14="http://schemas.microsoft.com/office/powerpoint/2010/main" val="153902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4</a:t>
            </a:fld>
            <a:endParaRPr lang="de-CH"/>
          </a:p>
        </p:txBody>
      </p:sp>
    </p:spTree>
    <p:extLst>
      <p:ext uri="{BB962C8B-B14F-4D97-AF65-F5344CB8AC3E}">
        <p14:creationId xmlns:p14="http://schemas.microsoft.com/office/powerpoint/2010/main" val="158408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5</a:t>
            </a:fld>
            <a:endParaRPr lang="de-CH"/>
          </a:p>
        </p:txBody>
      </p:sp>
    </p:spTree>
    <p:extLst>
      <p:ext uri="{BB962C8B-B14F-4D97-AF65-F5344CB8AC3E}">
        <p14:creationId xmlns:p14="http://schemas.microsoft.com/office/powerpoint/2010/main" val="333291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6</a:t>
            </a:fld>
            <a:endParaRPr lang="de-CH"/>
          </a:p>
        </p:txBody>
      </p:sp>
    </p:spTree>
    <p:extLst>
      <p:ext uri="{BB962C8B-B14F-4D97-AF65-F5344CB8AC3E}">
        <p14:creationId xmlns:p14="http://schemas.microsoft.com/office/powerpoint/2010/main" val="39205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8</a:t>
            </a:fld>
            <a:endParaRPr lang="de-CH"/>
          </a:p>
        </p:txBody>
      </p:sp>
    </p:spTree>
    <p:extLst>
      <p:ext uri="{BB962C8B-B14F-4D97-AF65-F5344CB8AC3E}">
        <p14:creationId xmlns:p14="http://schemas.microsoft.com/office/powerpoint/2010/main" val="212486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lvl="0"/>
            <a:fld id="{24443DDF-8756-424E-8BD4-B7151D2F8A0F}" type="slidenum">
              <a:rPr lang="de-CH" smtClean="0"/>
              <a:t>27</a:t>
            </a:fld>
            <a:endParaRPr lang="de-CH"/>
          </a:p>
        </p:txBody>
      </p:sp>
    </p:spTree>
    <p:extLst>
      <p:ext uri="{BB962C8B-B14F-4D97-AF65-F5344CB8AC3E}">
        <p14:creationId xmlns:p14="http://schemas.microsoft.com/office/powerpoint/2010/main" val="394064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0">
              <a:lnSpc>
                <a:spcPct val="100000"/>
              </a:lnSpc>
              <a:spcBef>
                <a:spcPts val="400"/>
              </a:spcBef>
              <a:spcAft>
                <a:spcPts val="0"/>
              </a:spcAft>
              <a:buClrTx/>
              <a:buSzTx/>
              <a:buFontTx/>
              <a:buNone/>
              <a:tabLst/>
              <a:defRPr/>
            </a:pPr>
            <a:r>
              <a:rPr lang="de-CH" dirty="0"/>
              <a:t>Zins: Referenzzinssatz 1.25% plus 0.5%</a:t>
            </a:r>
          </a:p>
          <a:p>
            <a:endParaRPr lang="de-CH" dirty="0"/>
          </a:p>
          <a:p>
            <a:r>
              <a:rPr lang="de-CH" dirty="0"/>
              <a:t>Reserve Werterhalt 1.25% nur auf Gebäudekosten, Anlagen und Umgebung</a:t>
            </a:r>
          </a:p>
          <a:p>
            <a:endParaRPr lang="de-CH" dirty="0"/>
          </a:p>
          <a:p>
            <a:r>
              <a:rPr lang="de-CH" dirty="0"/>
              <a:t>Unterhalt lediglich für TG, Dorfplatz und Saal</a:t>
            </a:r>
          </a:p>
        </p:txBody>
      </p:sp>
      <p:sp>
        <p:nvSpPr>
          <p:cNvPr id="4" name="Foliennummernplatzhalter 3"/>
          <p:cNvSpPr>
            <a:spLocks noGrp="1"/>
          </p:cNvSpPr>
          <p:nvPr>
            <p:ph type="sldNum" sz="quarter" idx="5"/>
          </p:nvPr>
        </p:nvSpPr>
        <p:spPr/>
        <p:txBody>
          <a:bodyPr/>
          <a:lstStyle/>
          <a:p>
            <a:pPr lvl="0"/>
            <a:fld id="{24443DDF-8756-424E-8BD4-B7151D2F8A0F}" type="slidenum">
              <a:rPr lang="de-CH" smtClean="0"/>
              <a:t>28</a:t>
            </a:fld>
            <a:endParaRPr lang="de-CH"/>
          </a:p>
        </p:txBody>
      </p:sp>
    </p:spTree>
    <p:extLst>
      <p:ext uri="{BB962C8B-B14F-4D97-AF65-F5344CB8AC3E}">
        <p14:creationId xmlns:p14="http://schemas.microsoft.com/office/powerpoint/2010/main" val="177321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0">
              <a:lnSpc>
                <a:spcPct val="100000"/>
              </a:lnSpc>
              <a:spcBef>
                <a:spcPts val="400"/>
              </a:spcBef>
              <a:spcAft>
                <a:spcPts val="0"/>
              </a:spcAft>
              <a:buClrTx/>
              <a:buSzTx/>
              <a:buFontTx/>
              <a:buNone/>
              <a:tabLst/>
              <a:defRPr/>
            </a:pPr>
            <a:r>
              <a:rPr lang="de-CH" dirty="0"/>
              <a:t>Zins: Referenzzinssatz 1.25% plus 0.5%</a:t>
            </a:r>
          </a:p>
          <a:p>
            <a:endParaRPr lang="de-CH" dirty="0"/>
          </a:p>
          <a:p>
            <a:r>
              <a:rPr lang="de-CH" dirty="0"/>
              <a:t>Reserve Werterhalt 1.25% nur auf Gebäudekosten, Anlagen und Umgebung</a:t>
            </a:r>
          </a:p>
          <a:p>
            <a:endParaRPr lang="de-CH" dirty="0"/>
          </a:p>
          <a:p>
            <a:r>
              <a:rPr lang="de-CH" dirty="0"/>
              <a:t>Unterhalt lediglich für TG, Dorfplatz und Saal</a:t>
            </a:r>
          </a:p>
        </p:txBody>
      </p:sp>
      <p:sp>
        <p:nvSpPr>
          <p:cNvPr id="4" name="Foliennummernplatzhalter 3"/>
          <p:cNvSpPr>
            <a:spLocks noGrp="1"/>
          </p:cNvSpPr>
          <p:nvPr>
            <p:ph type="sldNum" sz="quarter" idx="5"/>
          </p:nvPr>
        </p:nvSpPr>
        <p:spPr/>
        <p:txBody>
          <a:bodyPr/>
          <a:lstStyle/>
          <a:p>
            <a:pPr lvl="0"/>
            <a:fld id="{24443DDF-8756-424E-8BD4-B7151D2F8A0F}" type="slidenum">
              <a:rPr lang="de-CH" smtClean="0"/>
              <a:t>29</a:t>
            </a:fld>
            <a:endParaRPr lang="de-CH"/>
          </a:p>
        </p:txBody>
      </p:sp>
    </p:spTree>
    <p:extLst>
      <p:ext uri="{BB962C8B-B14F-4D97-AF65-F5344CB8AC3E}">
        <p14:creationId xmlns:p14="http://schemas.microsoft.com/office/powerpoint/2010/main" val="1073885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0">
              <a:lnSpc>
                <a:spcPct val="100000"/>
              </a:lnSpc>
              <a:spcBef>
                <a:spcPts val="400"/>
              </a:spcBef>
              <a:spcAft>
                <a:spcPts val="0"/>
              </a:spcAft>
              <a:buClrTx/>
              <a:buSzTx/>
              <a:buFontTx/>
              <a:buNone/>
              <a:tabLst/>
              <a:defRPr/>
            </a:pPr>
            <a:r>
              <a:rPr lang="de-CH" dirty="0"/>
              <a:t>Zins: Referenzzinssatz 1.25% plus 0.5%</a:t>
            </a:r>
          </a:p>
          <a:p>
            <a:endParaRPr lang="de-CH" dirty="0"/>
          </a:p>
          <a:p>
            <a:r>
              <a:rPr lang="de-CH" dirty="0"/>
              <a:t>Reserve Werterhalt 1.25% nur auf Gebäudekosten, Anlagen und Umgebung</a:t>
            </a:r>
          </a:p>
          <a:p>
            <a:endParaRPr lang="de-CH" dirty="0"/>
          </a:p>
          <a:p>
            <a:r>
              <a:rPr lang="de-CH" dirty="0"/>
              <a:t>Unterhalt lediglich für TG, Dorfplatz und Saal</a:t>
            </a:r>
          </a:p>
        </p:txBody>
      </p:sp>
      <p:sp>
        <p:nvSpPr>
          <p:cNvPr id="4" name="Foliennummernplatzhalter 3"/>
          <p:cNvSpPr>
            <a:spLocks noGrp="1"/>
          </p:cNvSpPr>
          <p:nvPr>
            <p:ph type="sldNum" sz="quarter" idx="5"/>
          </p:nvPr>
        </p:nvSpPr>
        <p:spPr/>
        <p:txBody>
          <a:bodyPr/>
          <a:lstStyle/>
          <a:p>
            <a:pPr lvl="0"/>
            <a:fld id="{24443DDF-8756-424E-8BD4-B7151D2F8A0F}" type="slidenum">
              <a:rPr lang="de-CH" smtClean="0"/>
              <a:t>30</a:t>
            </a:fld>
            <a:endParaRPr lang="de-CH"/>
          </a:p>
        </p:txBody>
      </p:sp>
    </p:spTree>
    <p:extLst>
      <p:ext uri="{BB962C8B-B14F-4D97-AF65-F5344CB8AC3E}">
        <p14:creationId xmlns:p14="http://schemas.microsoft.com/office/powerpoint/2010/main" val="53282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2" name="Titel 1"/>
          <p:cNvSpPr txBox="1">
            <a:spLocks noGrp="1"/>
          </p:cNvSpPr>
          <p:nvPr>
            <p:ph type="title"/>
          </p:nvPr>
        </p:nvSpPr>
        <p:spPr>
          <a:xfrm>
            <a:off x="251524" y="87471"/>
            <a:ext cx="6059015" cy="396044"/>
          </a:xfrm>
          <a:prstGeom prst="rect">
            <a:avLst/>
          </a:prstGeom>
          <a:solidFill>
            <a:srgbClr val="00B0F0"/>
          </a:solid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pPr lvl="0"/>
            <a:r>
              <a:rPr lang="de-DE"/>
              <a:t>Mastertitelformat bearbeiten</a:t>
            </a:r>
            <a:endParaRPr lang="de-CH" dirty="0"/>
          </a:p>
        </p:txBody>
      </p:sp>
      <p:sp>
        <p:nvSpPr>
          <p:cNvPr id="3" name="Datumsplatzhalter 6"/>
          <p:cNvSpPr txBox="1">
            <a:spLocks noGrp="1"/>
          </p:cNvSpPr>
          <p:nvPr>
            <p:ph type="dt" sz="half" idx="7"/>
          </p:nvPr>
        </p:nvSpPr>
        <p:spPr/>
        <p:txBody>
          <a:bodyPr/>
          <a:lstStyle>
            <a:lvl1pPr>
              <a:defRPr/>
            </a:lvl1pPr>
          </a:lstStyle>
          <a:p>
            <a:pPr lvl="0"/>
            <a:endParaRPr lang="de-CH" dirty="0"/>
          </a:p>
        </p:txBody>
      </p:sp>
      <p:sp>
        <p:nvSpPr>
          <p:cNvPr id="4" name="Foliennummernplatzhalter 7"/>
          <p:cNvSpPr txBox="1">
            <a:spLocks noGrp="1"/>
          </p:cNvSpPr>
          <p:nvPr>
            <p:ph type="sldNum" sz="quarter" idx="8"/>
          </p:nvPr>
        </p:nvSpPr>
        <p:spPr/>
        <p:txBody>
          <a:bodyPr/>
          <a:lstStyle>
            <a:lvl1pPr>
              <a:defRPr/>
            </a:lvl1pPr>
          </a:lstStyle>
          <a:p>
            <a:pPr lvl="0"/>
            <a:fld id="{05BB0DA4-EF8A-4769-81ED-D3A1E56DA224}" type="slidenum">
              <a:t>‹Nr.›</a:t>
            </a:fld>
            <a:endParaRPr lang="de-CH"/>
          </a:p>
        </p:txBody>
      </p:sp>
      <p:sp>
        <p:nvSpPr>
          <p:cNvPr id="5" name="Fußzeilenplatzhalter 8"/>
          <p:cNvSpPr txBox="1">
            <a:spLocks noGrp="1"/>
          </p:cNvSpPr>
          <p:nvPr>
            <p:ph type="ftr" sz="quarter" idx="9"/>
          </p:nvPr>
        </p:nvSpPr>
        <p:spPr/>
        <p:txBody>
          <a:bodyPr/>
          <a:lstStyle>
            <a:lvl1pPr>
              <a:defRPr/>
            </a:lvl1pPr>
          </a:lstStyle>
          <a:p>
            <a:pPr lvl="0"/>
            <a:endParaRPr lang="de-CH"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251524" y="87471"/>
            <a:ext cx="6059015" cy="396044"/>
          </a:xfrm>
          <a:prstGeom prst="rect">
            <a:avLst/>
          </a:prstGeom>
          <a:solidFill>
            <a:srgbClr val="00B0F0"/>
          </a:solid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pPr lvl="0"/>
            <a:r>
              <a:rPr lang="de-DE"/>
              <a:t>Mastertitelformat bearbeiten</a:t>
            </a:r>
            <a:endParaRPr lang="de-CH"/>
          </a:p>
        </p:txBody>
      </p:sp>
      <p:sp>
        <p:nvSpPr>
          <p:cNvPr id="3" name="Textplatzhalter 7"/>
          <p:cNvSpPr txBox="1">
            <a:spLocks noGrp="1"/>
          </p:cNvSpPr>
          <p:nvPr>
            <p:ph type="body" sz="quarter" idx="4294967295"/>
          </p:nvPr>
        </p:nvSpPr>
        <p:spPr>
          <a:xfrm>
            <a:off x="251524" y="555525"/>
            <a:ext cx="6049963" cy="432044"/>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500"/>
              </a:spcBef>
              <a:spcAft>
                <a:spcPts val="0"/>
              </a:spcAft>
              <a:buNone/>
              <a:tabLst/>
              <a:defRPr lang="de-DE" sz="2000" b="0" i="0" u="none" strike="noStrike" kern="1200" cap="none" spc="0" baseline="0">
                <a:solidFill>
                  <a:srgbClr val="000000"/>
                </a:solidFill>
                <a:uFillTx/>
                <a:latin typeface="Arial" pitchFamily="34"/>
                <a:cs typeface="Arial" pitchFamily="34"/>
              </a:defRPr>
            </a:lvl1pPr>
          </a:lstStyle>
          <a:p>
            <a:pPr lvl="0"/>
            <a:r>
              <a:rPr lang="de-DE"/>
              <a:t>Mastertextformat bearbeiten</a:t>
            </a:r>
          </a:p>
        </p:txBody>
      </p:sp>
      <p:sp>
        <p:nvSpPr>
          <p:cNvPr id="4" name="Datumsplatzhalter 13"/>
          <p:cNvSpPr txBox="1">
            <a:spLocks noGrp="1"/>
          </p:cNvSpPr>
          <p:nvPr>
            <p:ph type="dt" sz="half" idx="7"/>
          </p:nvPr>
        </p:nvSpPr>
        <p:spPr/>
        <p:txBody>
          <a:bodyPr/>
          <a:lstStyle>
            <a:lvl1pPr>
              <a:defRPr/>
            </a:lvl1pPr>
          </a:lstStyle>
          <a:p>
            <a:pPr lvl="0"/>
            <a:endParaRPr lang="de-CH" dirty="0"/>
          </a:p>
        </p:txBody>
      </p:sp>
      <p:sp>
        <p:nvSpPr>
          <p:cNvPr id="5" name="Foliennummernplatzhalter 14"/>
          <p:cNvSpPr txBox="1">
            <a:spLocks noGrp="1"/>
          </p:cNvSpPr>
          <p:nvPr>
            <p:ph type="sldNum" sz="quarter" idx="8"/>
          </p:nvPr>
        </p:nvSpPr>
        <p:spPr/>
        <p:txBody>
          <a:bodyPr/>
          <a:lstStyle>
            <a:lvl1pPr>
              <a:defRPr/>
            </a:lvl1pPr>
          </a:lstStyle>
          <a:p>
            <a:pPr lvl="0"/>
            <a:fld id="{17E2D71B-C16B-4273-A8B7-9623DAC346A4}" type="slidenum">
              <a:t>‹Nr.›</a:t>
            </a:fld>
            <a:endParaRPr lang="de-CH"/>
          </a:p>
        </p:txBody>
      </p:sp>
      <p:sp>
        <p:nvSpPr>
          <p:cNvPr id="6" name="Fußzeilenplatzhalter 15"/>
          <p:cNvSpPr txBox="1">
            <a:spLocks noGrp="1"/>
          </p:cNvSpPr>
          <p:nvPr>
            <p:ph type="ftr" sz="quarter" idx="9"/>
          </p:nvPr>
        </p:nvSpPr>
        <p:spPr/>
        <p:txBody>
          <a:bodyPr/>
          <a:lstStyle>
            <a:lvl1pPr>
              <a:defRPr/>
            </a:lvl1pPr>
          </a:lstStyle>
          <a:p>
            <a:pPr lvl="0"/>
            <a:endParaRPr lang="de-CH"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Picture 9"/>
          <p:cNvPicPr>
            <a:picLocks noChangeAspect="1"/>
          </p:cNvPicPr>
          <p:nvPr/>
        </p:nvPicPr>
        <p:blipFill>
          <a:blip r:embed="rId2" cstate="print">
            <a:lum bright="70000" contrast="-70000"/>
          </a:blip>
          <a:srcRect/>
          <a:stretch>
            <a:fillRect/>
          </a:stretch>
        </p:blipFill>
        <p:spPr>
          <a:xfrm>
            <a:off x="0" y="1275158"/>
            <a:ext cx="9144000" cy="1940722"/>
          </a:xfrm>
          <a:prstGeom prst="rect">
            <a:avLst/>
          </a:prstGeom>
          <a:noFill/>
          <a:ln>
            <a:noFill/>
          </a:ln>
        </p:spPr>
      </p:pic>
      <p:sp>
        <p:nvSpPr>
          <p:cNvPr id="3" name="Titel 1"/>
          <p:cNvSpPr txBox="1">
            <a:spLocks noGrp="1"/>
          </p:cNvSpPr>
          <p:nvPr>
            <p:ph type="ctrTitle"/>
          </p:nvPr>
        </p:nvSpPr>
        <p:spPr>
          <a:xfrm>
            <a:off x="683568" y="1131588"/>
            <a:ext cx="7772400" cy="151217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0"/>
              </a:spcBef>
              <a:spcAft>
                <a:spcPts val="0"/>
              </a:spcAft>
              <a:buNone/>
              <a:tabLst/>
              <a:defRPr lang="de-DE" sz="4400" b="0" i="0" u="none" strike="noStrike" kern="1200" cap="none" spc="0" baseline="0">
                <a:solidFill>
                  <a:srgbClr val="000000"/>
                </a:solidFill>
                <a:uFillTx/>
                <a:latin typeface="Arial" pitchFamily="34"/>
                <a:cs typeface="Arial" pitchFamily="34"/>
              </a:defRPr>
            </a:lvl1pPr>
          </a:lstStyle>
          <a:p>
            <a:pPr lvl="0"/>
            <a:r>
              <a:rPr lang="de-DE"/>
              <a:t>Mastertitelformat bearbeiten</a:t>
            </a:r>
            <a:endParaRPr lang="de-CH"/>
          </a:p>
        </p:txBody>
      </p:sp>
      <p:sp>
        <p:nvSpPr>
          <p:cNvPr id="4" name="Untertitel 2"/>
          <p:cNvSpPr txBox="1">
            <a:spLocks noGrp="1"/>
          </p:cNvSpPr>
          <p:nvPr>
            <p:ph type="subTitle" idx="1"/>
          </p:nvPr>
        </p:nvSpPr>
        <p:spPr>
          <a:xfrm>
            <a:off x="1115613" y="2914650"/>
            <a:ext cx="7200799" cy="1314449"/>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800"/>
              </a:spcBef>
              <a:spcAft>
                <a:spcPts val="0"/>
              </a:spcAft>
              <a:buNone/>
              <a:tabLst/>
              <a:defRPr lang="de-DE" sz="3200" b="0" i="0" u="none" strike="noStrike" kern="1200" cap="none" spc="0" baseline="0">
                <a:solidFill>
                  <a:srgbClr val="000000"/>
                </a:solidFill>
                <a:uFillTx/>
                <a:latin typeface="Arial" pitchFamily="34"/>
                <a:cs typeface="Arial" pitchFamily="34"/>
              </a:defRPr>
            </a:lvl1pPr>
          </a:lstStyle>
          <a:p>
            <a:pPr lvl="0"/>
            <a:r>
              <a:rPr lang="de-DE"/>
              <a:t>Master-Untertitelformat bearbeiten</a:t>
            </a:r>
            <a:endParaRPr lang="de-CH"/>
          </a:p>
        </p:txBody>
      </p:sp>
      <p:sp>
        <p:nvSpPr>
          <p:cNvPr id="5" name="Datumsplatzhalter 7"/>
          <p:cNvSpPr txBox="1">
            <a:spLocks noGrp="1"/>
          </p:cNvSpPr>
          <p:nvPr>
            <p:ph type="dt" sz="half" idx="7"/>
          </p:nvPr>
        </p:nvSpPr>
        <p:spPr/>
        <p:txBody>
          <a:bodyPr/>
          <a:lstStyle>
            <a:lvl1pPr>
              <a:defRPr/>
            </a:lvl1pPr>
          </a:lstStyle>
          <a:p>
            <a:pPr lvl="0"/>
            <a:endParaRPr lang="de-CH" dirty="0"/>
          </a:p>
        </p:txBody>
      </p:sp>
      <p:sp>
        <p:nvSpPr>
          <p:cNvPr id="6" name="Foliennummernplatzhalter 8"/>
          <p:cNvSpPr txBox="1">
            <a:spLocks noGrp="1"/>
          </p:cNvSpPr>
          <p:nvPr>
            <p:ph type="sldNum" sz="quarter" idx="8"/>
          </p:nvPr>
        </p:nvSpPr>
        <p:spPr/>
        <p:txBody>
          <a:bodyPr/>
          <a:lstStyle>
            <a:lvl1pPr>
              <a:defRPr/>
            </a:lvl1pPr>
          </a:lstStyle>
          <a:p>
            <a:pPr lvl="0"/>
            <a:fld id="{CEB1CD34-4216-4850-907D-CB40E3A590FD}" type="slidenum">
              <a:t>‹Nr.›</a:t>
            </a:fld>
            <a:endParaRPr lang="de-CH"/>
          </a:p>
        </p:txBody>
      </p:sp>
      <p:sp>
        <p:nvSpPr>
          <p:cNvPr id="7" name="Fußzeilenplatzhalter 9"/>
          <p:cNvSpPr txBox="1">
            <a:spLocks noGrp="1"/>
          </p:cNvSpPr>
          <p:nvPr>
            <p:ph type="ftr" sz="quarter" idx="9"/>
          </p:nvPr>
        </p:nvSpPr>
        <p:spPr/>
        <p:txBody>
          <a:bodyPr/>
          <a:lstStyle>
            <a:lvl1pPr>
              <a:defRPr/>
            </a:lvl1pPr>
          </a:lstStyle>
          <a:p>
            <a:pPr lvl="0"/>
            <a:endParaRPr lang="de-CH"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05977"/>
            <a:ext cx="8229600" cy="85725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0"/>
              </a:spcBef>
              <a:spcAft>
                <a:spcPts val="0"/>
              </a:spcAft>
              <a:buNone/>
              <a:tabLst/>
              <a:defRPr lang="de-DE" sz="4400" b="0" i="0" u="none" strike="noStrike" kern="1200" cap="none" spc="0" baseline="0">
                <a:solidFill>
                  <a:srgbClr val="000000"/>
                </a:solidFill>
                <a:uFillTx/>
                <a:latin typeface="Calibri"/>
              </a:defRPr>
            </a:lvl1pPr>
          </a:lstStyle>
          <a:p>
            <a:pPr lvl="0"/>
            <a:r>
              <a:rPr lang="de-DE"/>
              <a:t>Mastertitelformat bearbeiten</a:t>
            </a:r>
            <a:endParaRPr lang="de-CH"/>
          </a:p>
        </p:txBody>
      </p:sp>
      <p:sp>
        <p:nvSpPr>
          <p:cNvPr id="3" name="Inhaltsplatzhalter 2"/>
          <p:cNvSpPr txBox="1">
            <a:spLocks noGrp="1"/>
          </p:cNvSpPr>
          <p:nvPr>
            <p:ph idx="1"/>
          </p:nvPr>
        </p:nvSpPr>
        <p:spPr>
          <a:xfrm>
            <a:off x="457200" y="1200150"/>
            <a:ext cx="8229600" cy="3394472"/>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800"/>
              </a:spcBef>
              <a:spcAft>
                <a:spcPts val="0"/>
              </a:spcAft>
              <a:buSzPct val="100000"/>
              <a:buFont typeface="Arial"/>
              <a:buChar char="•"/>
              <a:tabLst/>
              <a:defRPr lang="de-DE"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a:buChar char="–"/>
              <a:tabLst/>
              <a:defRPr lang="de-DE"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a:buChar char="•"/>
              <a:tabLst/>
              <a:defRPr lang="de-DE"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a:buChar char="–"/>
              <a:tabLst/>
              <a:defRPr lang="de-DE"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a:buChar char="»"/>
              <a:tabLst/>
              <a:defRPr lang="de-DE" sz="2000" b="0" i="0" u="none" strike="noStrike" kern="1200" cap="none" spc="0" baseline="0">
                <a:solidFill>
                  <a:srgbClr val="000000"/>
                </a:solidFill>
                <a:uFillTx/>
                <a:latin typeface="Calibri"/>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txBox="1">
            <a:spLocks noGrp="1"/>
          </p:cNvSpPr>
          <p:nvPr>
            <p:ph type="dt" sz="half" idx="7"/>
          </p:nvPr>
        </p:nvSpPr>
        <p:spPr/>
        <p:txBody>
          <a:bodyPr/>
          <a:lstStyle>
            <a:lvl1pPr>
              <a:defRPr/>
            </a:lvl1pPr>
          </a:lstStyle>
          <a:p>
            <a:pPr lvl="0"/>
            <a:endParaRPr lang="de-CH" dirty="0"/>
          </a:p>
        </p:txBody>
      </p:sp>
      <p:sp>
        <p:nvSpPr>
          <p:cNvPr id="5" name="Fußzeilenplatzhalter 4"/>
          <p:cNvSpPr txBox="1">
            <a:spLocks noGrp="1"/>
          </p:cNvSpPr>
          <p:nvPr>
            <p:ph type="ftr" sz="quarter" idx="9"/>
          </p:nvPr>
        </p:nvSpPr>
        <p:spPr/>
        <p:txBody>
          <a:bodyPr/>
          <a:lstStyle>
            <a:lvl1pPr>
              <a:defRPr/>
            </a:lvl1pPr>
          </a:lstStyle>
          <a:p>
            <a:pPr lvl="0"/>
            <a:endParaRPr lang="de-CH" dirty="0"/>
          </a:p>
        </p:txBody>
      </p:sp>
      <p:sp>
        <p:nvSpPr>
          <p:cNvPr id="6" name="Foliennummernplatzhalter 5"/>
          <p:cNvSpPr txBox="1">
            <a:spLocks noGrp="1"/>
          </p:cNvSpPr>
          <p:nvPr>
            <p:ph type="sldNum" sz="quarter" idx="8"/>
          </p:nvPr>
        </p:nvSpPr>
        <p:spPr/>
        <p:txBody>
          <a:bodyPr/>
          <a:lstStyle>
            <a:lvl1pPr>
              <a:defRPr/>
            </a:lvl1pPr>
          </a:lstStyle>
          <a:p>
            <a:pPr lvl="0"/>
            <a:fld id="{F84EA5AD-28E9-486C-AF32-9EA23CFFA398}" type="slidenum">
              <a:t>‹Nr.›</a:t>
            </a:fld>
            <a:endParaRPr lang="de-CH"/>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311" y="3305171"/>
            <a:ext cx="7772400" cy="1021558"/>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4000" b="1" i="0" u="none" strike="noStrike" kern="1200" cap="all" spc="0" baseline="0">
                <a:solidFill>
                  <a:srgbClr val="000000"/>
                </a:solidFill>
                <a:uFillTx/>
                <a:latin typeface="Calibri"/>
              </a:defRPr>
            </a:lvl1pPr>
          </a:lstStyle>
          <a:p>
            <a:pPr lvl="0"/>
            <a:r>
              <a:rPr lang="de-DE"/>
              <a:t>Mastertitelformat bearbeiten</a:t>
            </a:r>
            <a:endParaRPr lang="de-CH"/>
          </a:p>
        </p:txBody>
      </p:sp>
      <p:sp>
        <p:nvSpPr>
          <p:cNvPr id="3" name="Textplatzhalter 2"/>
          <p:cNvSpPr txBox="1">
            <a:spLocks noGrp="1"/>
          </p:cNvSpPr>
          <p:nvPr>
            <p:ph type="body" idx="1"/>
          </p:nvPr>
        </p:nvSpPr>
        <p:spPr>
          <a:xfrm>
            <a:off x="722311" y="2180039"/>
            <a:ext cx="7772400" cy="1125141"/>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500"/>
              </a:spcBef>
              <a:spcAft>
                <a:spcPts val="0"/>
              </a:spcAft>
              <a:buNone/>
              <a:tabLst/>
              <a:defRPr lang="de-DE" sz="2000" b="0" i="0" u="none" strike="noStrike" kern="1200" cap="none" spc="0" baseline="0">
                <a:solidFill>
                  <a:srgbClr val="898989"/>
                </a:solidFill>
                <a:uFillTx/>
                <a:latin typeface="Calibri"/>
              </a:defRPr>
            </a:lvl1pPr>
          </a:lstStyle>
          <a:p>
            <a:pPr lvl="0"/>
            <a:r>
              <a:rPr lang="de-DE"/>
              <a:t>Mastertextformat bearbeiten</a:t>
            </a:r>
          </a:p>
        </p:txBody>
      </p:sp>
      <p:sp>
        <p:nvSpPr>
          <p:cNvPr id="4" name="Datumsplatzhalter 3"/>
          <p:cNvSpPr txBox="1">
            <a:spLocks noGrp="1"/>
          </p:cNvSpPr>
          <p:nvPr>
            <p:ph type="dt" sz="half" idx="7"/>
          </p:nvPr>
        </p:nvSpPr>
        <p:spPr/>
        <p:txBody>
          <a:bodyPr/>
          <a:lstStyle>
            <a:lvl1pPr>
              <a:defRPr/>
            </a:lvl1pPr>
          </a:lstStyle>
          <a:p>
            <a:pPr lvl="0"/>
            <a:endParaRPr lang="de-CH" dirty="0"/>
          </a:p>
        </p:txBody>
      </p:sp>
      <p:sp>
        <p:nvSpPr>
          <p:cNvPr id="5" name="Fußzeilenplatzhalter 4"/>
          <p:cNvSpPr txBox="1">
            <a:spLocks noGrp="1"/>
          </p:cNvSpPr>
          <p:nvPr>
            <p:ph type="ftr" sz="quarter" idx="9"/>
          </p:nvPr>
        </p:nvSpPr>
        <p:spPr/>
        <p:txBody>
          <a:bodyPr/>
          <a:lstStyle>
            <a:lvl1pPr>
              <a:defRPr/>
            </a:lvl1pPr>
          </a:lstStyle>
          <a:p>
            <a:pPr lvl="0"/>
            <a:endParaRPr lang="de-CH" dirty="0"/>
          </a:p>
        </p:txBody>
      </p:sp>
      <p:sp>
        <p:nvSpPr>
          <p:cNvPr id="6" name="Foliennummernplatzhalter 5"/>
          <p:cNvSpPr txBox="1">
            <a:spLocks noGrp="1"/>
          </p:cNvSpPr>
          <p:nvPr>
            <p:ph type="sldNum" sz="quarter" idx="8"/>
          </p:nvPr>
        </p:nvSpPr>
        <p:spPr/>
        <p:txBody>
          <a:bodyPr/>
          <a:lstStyle>
            <a:lvl1pPr>
              <a:defRPr/>
            </a:lvl1pPr>
          </a:lstStyle>
          <a:p>
            <a:pPr lvl="0"/>
            <a:fld id="{3106F574-CFDC-4618-8256-B76F5B678A03}" type="slidenum">
              <a:t>‹Nr.›</a:t>
            </a:fld>
            <a:endParaRPr lang="de-CH"/>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05977"/>
            <a:ext cx="8229600" cy="85725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0"/>
              </a:spcBef>
              <a:spcAft>
                <a:spcPts val="0"/>
              </a:spcAft>
              <a:buNone/>
              <a:tabLst/>
              <a:defRPr lang="de-DE" sz="4400" b="0" i="0" u="none" strike="noStrike" kern="1200" cap="none" spc="0" baseline="0">
                <a:solidFill>
                  <a:srgbClr val="000000"/>
                </a:solidFill>
                <a:uFillTx/>
                <a:latin typeface="Calibri"/>
              </a:defRPr>
            </a:lvl1pPr>
          </a:lstStyle>
          <a:p>
            <a:pPr lvl="0"/>
            <a:r>
              <a:rPr lang="de-DE"/>
              <a:t>Mastertitelformat bearbeiten</a:t>
            </a:r>
            <a:endParaRPr lang="de-CH"/>
          </a:p>
        </p:txBody>
      </p:sp>
      <p:sp>
        <p:nvSpPr>
          <p:cNvPr id="3" name="Inhaltsplatzhalter 2"/>
          <p:cNvSpPr txBox="1">
            <a:spLocks noGrp="1"/>
          </p:cNvSpPr>
          <p:nvPr>
            <p:ph sz="half" idx="1"/>
          </p:nvPr>
        </p:nvSpPr>
        <p:spPr>
          <a:xfrm>
            <a:off x="457200" y="1200150"/>
            <a:ext cx="4038603" cy="3394472"/>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700"/>
              </a:spcBef>
              <a:spcAft>
                <a:spcPts val="0"/>
              </a:spcAft>
              <a:buSzPct val="100000"/>
              <a:buFont typeface="Arial"/>
              <a:buChar char="•"/>
              <a:tabLst/>
              <a:defRPr lang="de-DE" sz="28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600"/>
              </a:spcBef>
              <a:spcAft>
                <a:spcPts val="0"/>
              </a:spcAft>
              <a:buSzPct val="100000"/>
              <a:buFont typeface="Arial"/>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500"/>
              </a:spcBef>
              <a:spcAft>
                <a:spcPts val="0"/>
              </a:spcAft>
              <a:buSzPct val="100000"/>
              <a:buFont typeface="Arial"/>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400"/>
              </a:spcBef>
              <a:spcAft>
                <a:spcPts val="0"/>
              </a:spcAft>
              <a:buSzPct val="100000"/>
              <a:buFont typeface="Arial"/>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400"/>
              </a:spcBef>
              <a:spcAft>
                <a:spcPts val="0"/>
              </a:spcAft>
              <a:buSzPct val="100000"/>
              <a:buFont typeface="Arial"/>
              <a:buChar char="»"/>
              <a:tabLst/>
              <a:defRPr lang="de-DE" sz="1800" b="0" i="0" u="none" strike="noStrike" kern="1200" cap="none" spc="0" baseline="0">
                <a:solidFill>
                  <a:srgbClr val="000000"/>
                </a:solidFill>
                <a:uFillTx/>
                <a:latin typeface="Calibri"/>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txBox="1">
            <a:spLocks noGrp="1"/>
          </p:cNvSpPr>
          <p:nvPr>
            <p:ph sz="half" idx="2"/>
          </p:nvPr>
        </p:nvSpPr>
        <p:spPr>
          <a:xfrm>
            <a:off x="4648196" y="1200150"/>
            <a:ext cx="4038603" cy="3394472"/>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700"/>
              </a:spcBef>
              <a:spcAft>
                <a:spcPts val="0"/>
              </a:spcAft>
              <a:buSzPct val="100000"/>
              <a:buFont typeface="Arial"/>
              <a:buChar char="•"/>
              <a:tabLst/>
              <a:defRPr lang="de-DE" sz="28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600"/>
              </a:spcBef>
              <a:spcAft>
                <a:spcPts val="0"/>
              </a:spcAft>
              <a:buSzPct val="100000"/>
              <a:buFont typeface="Arial"/>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500"/>
              </a:spcBef>
              <a:spcAft>
                <a:spcPts val="0"/>
              </a:spcAft>
              <a:buSzPct val="100000"/>
              <a:buFont typeface="Arial"/>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400"/>
              </a:spcBef>
              <a:spcAft>
                <a:spcPts val="0"/>
              </a:spcAft>
              <a:buSzPct val="100000"/>
              <a:buFont typeface="Arial"/>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400"/>
              </a:spcBef>
              <a:spcAft>
                <a:spcPts val="0"/>
              </a:spcAft>
              <a:buSzPct val="100000"/>
              <a:buFont typeface="Arial"/>
              <a:buChar char="»"/>
              <a:tabLst/>
              <a:defRPr lang="de-DE" sz="1800" b="0" i="0" u="none" strike="noStrike" kern="1200" cap="none" spc="0" baseline="0">
                <a:solidFill>
                  <a:srgbClr val="000000"/>
                </a:solidFill>
                <a:uFillTx/>
                <a:latin typeface="Calibri"/>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3"/>
          <p:cNvSpPr txBox="1">
            <a:spLocks noGrp="1"/>
          </p:cNvSpPr>
          <p:nvPr>
            <p:ph type="dt" sz="half" idx="7"/>
          </p:nvPr>
        </p:nvSpPr>
        <p:spPr/>
        <p:txBody>
          <a:bodyPr/>
          <a:lstStyle>
            <a:lvl1pPr>
              <a:defRPr/>
            </a:lvl1pPr>
          </a:lstStyle>
          <a:p>
            <a:pPr lvl="0"/>
            <a:endParaRPr lang="de-CH" dirty="0"/>
          </a:p>
        </p:txBody>
      </p:sp>
      <p:sp>
        <p:nvSpPr>
          <p:cNvPr id="6" name="Fußzeilenplatzhalter 4"/>
          <p:cNvSpPr txBox="1">
            <a:spLocks noGrp="1"/>
          </p:cNvSpPr>
          <p:nvPr>
            <p:ph type="ftr" sz="quarter" idx="9"/>
          </p:nvPr>
        </p:nvSpPr>
        <p:spPr/>
        <p:txBody>
          <a:bodyPr/>
          <a:lstStyle>
            <a:lvl1pPr>
              <a:defRPr/>
            </a:lvl1pPr>
          </a:lstStyle>
          <a:p>
            <a:pPr lvl="0"/>
            <a:endParaRPr lang="de-CH" dirty="0"/>
          </a:p>
        </p:txBody>
      </p:sp>
      <p:sp>
        <p:nvSpPr>
          <p:cNvPr id="7" name="Foliennummernplatzhalter 5"/>
          <p:cNvSpPr txBox="1">
            <a:spLocks noGrp="1"/>
          </p:cNvSpPr>
          <p:nvPr>
            <p:ph type="sldNum" sz="quarter" idx="8"/>
          </p:nvPr>
        </p:nvSpPr>
        <p:spPr/>
        <p:txBody>
          <a:bodyPr/>
          <a:lstStyle>
            <a:lvl1pPr>
              <a:defRPr/>
            </a:lvl1pPr>
          </a:lstStyle>
          <a:p>
            <a:pPr lvl="0"/>
            <a:fld id="{B17A4BA4-112F-4D19-BFA0-C1E9ADAAA68A}" type="slidenum">
              <a:t>‹Nr.›</a:t>
            </a:fld>
            <a:endParaRPr lang="de-CH"/>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05977"/>
            <a:ext cx="8229600" cy="85725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100000"/>
              </a:lnSpc>
              <a:spcBef>
                <a:spcPts val="0"/>
              </a:spcBef>
              <a:spcAft>
                <a:spcPts val="0"/>
              </a:spcAft>
              <a:buNone/>
              <a:tabLst/>
              <a:defRPr lang="de-DE" sz="4400" b="0" i="0" u="none" strike="noStrike" kern="1200" cap="none" spc="0" baseline="0">
                <a:solidFill>
                  <a:srgbClr val="000000"/>
                </a:solidFill>
                <a:uFillTx/>
                <a:latin typeface="Calibri"/>
              </a:defRPr>
            </a:lvl1pPr>
          </a:lstStyle>
          <a:p>
            <a:pPr lvl="0"/>
            <a:r>
              <a:rPr lang="de-DE"/>
              <a:t>Mastertitelformat bearbeiten</a:t>
            </a:r>
            <a:endParaRPr lang="de-CH"/>
          </a:p>
        </p:txBody>
      </p:sp>
      <p:sp>
        <p:nvSpPr>
          <p:cNvPr id="3" name="Textplatzhalter 2"/>
          <p:cNvSpPr txBox="1">
            <a:spLocks noGrp="1"/>
          </p:cNvSpPr>
          <p:nvPr>
            <p:ph type="body" idx="1"/>
          </p:nvPr>
        </p:nvSpPr>
        <p:spPr>
          <a:xfrm>
            <a:off x="457200" y="1151339"/>
            <a:ext cx="4040184" cy="479822"/>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600"/>
              </a:spcBef>
              <a:spcAft>
                <a:spcPts val="0"/>
              </a:spcAft>
              <a:buNone/>
              <a:tabLst/>
              <a:defRPr lang="de-DE" sz="2400" b="1" i="0" u="none" strike="noStrike" kern="1200" cap="none" spc="0" baseline="0">
                <a:solidFill>
                  <a:srgbClr val="000000"/>
                </a:solidFill>
                <a:uFillTx/>
                <a:latin typeface="Calibri"/>
              </a:defRPr>
            </a:lvl1pPr>
          </a:lstStyle>
          <a:p>
            <a:pPr lvl="0"/>
            <a:r>
              <a:rPr lang="de-DE"/>
              <a:t>Mastertextformat bearbeiten</a:t>
            </a:r>
          </a:p>
        </p:txBody>
      </p:sp>
      <p:sp>
        <p:nvSpPr>
          <p:cNvPr id="4" name="Inhaltsplatzhalter 3"/>
          <p:cNvSpPr txBox="1">
            <a:spLocks noGrp="1"/>
          </p:cNvSpPr>
          <p:nvPr>
            <p:ph sz="half" idx="2"/>
          </p:nvPr>
        </p:nvSpPr>
        <p:spPr>
          <a:xfrm>
            <a:off x="457200" y="1631152"/>
            <a:ext cx="4040184" cy="2963469"/>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600"/>
              </a:spcBef>
              <a:spcAft>
                <a:spcPts val="0"/>
              </a:spcAft>
              <a:buSzPct val="100000"/>
              <a:buFont typeface="Arial"/>
              <a:buChar char="•"/>
              <a:tabLst/>
              <a:defRPr lang="de-DE" sz="24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500"/>
              </a:spcBef>
              <a:spcAft>
                <a:spcPts val="0"/>
              </a:spcAft>
              <a:buSzPct val="100000"/>
              <a:buFont typeface="Arial"/>
              <a:buChar char="–"/>
              <a:tabLst/>
              <a:defRPr lang="de-DE" sz="20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400"/>
              </a:spcBef>
              <a:spcAft>
                <a:spcPts val="0"/>
              </a:spcAft>
              <a:buSzPct val="100000"/>
              <a:buFont typeface="Arial"/>
              <a:buChar char="•"/>
              <a:tabLst/>
              <a:defRPr lang="de-DE" sz="18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400"/>
              </a:spcBef>
              <a:spcAft>
                <a:spcPts val="0"/>
              </a:spcAft>
              <a:buSzPct val="100000"/>
              <a:buFont typeface="Arial"/>
              <a:buChar char="–"/>
              <a:tabLst/>
              <a:defRPr lang="de-DE" sz="16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400"/>
              </a:spcBef>
              <a:spcAft>
                <a:spcPts val="0"/>
              </a:spcAft>
              <a:buSzPct val="100000"/>
              <a:buFont typeface="Arial"/>
              <a:buChar char="»"/>
              <a:tabLst/>
              <a:defRPr lang="de-DE" sz="1600" b="0" i="0" u="none" strike="noStrike" kern="1200" cap="none" spc="0" baseline="0">
                <a:solidFill>
                  <a:srgbClr val="000000"/>
                </a:solidFill>
                <a:uFillTx/>
                <a:latin typeface="Calibri"/>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txBox="1">
            <a:spLocks noGrp="1"/>
          </p:cNvSpPr>
          <p:nvPr>
            <p:ph type="body" sz="quarter" idx="3"/>
          </p:nvPr>
        </p:nvSpPr>
        <p:spPr>
          <a:xfrm>
            <a:off x="4645023" y="1151339"/>
            <a:ext cx="4041776" cy="479822"/>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600"/>
              </a:spcBef>
              <a:spcAft>
                <a:spcPts val="0"/>
              </a:spcAft>
              <a:buNone/>
              <a:tabLst/>
              <a:defRPr lang="de-DE" sz="2400" b="1" i="0" u="none" strike="noStrike" kern="1200" cap="none" spc="0" baseline="0">
                <a:solidFill>
                  <a:srgbClr val="000000"/>
                </a:solidFill>
                <a:uFillTx/>
                <a:latin typeface="Calibri"/>
              </a:defRPr>
            </a:lvl1pPr>
          </a:lstStyle>
          <a:p>
            <a:pPr lvl="0"/>
            <a:r>
              <a:rPr lang="de-DE"/>
              <a:t>Mastertextformat bearbeiten</a:t>
            </a:r>
          </a:p>
        </p:txBody>
      </p:sp>
      <p:sp>
        <p:nvSpPr>
          <p:cNvPr id="6" name="Inhaltsplatzhalter 5"/>
          <p:cNvSpPr txBox="1">
            <a:spLocks noGrp="1"/>
          </p:cNvSpPr>
          <p:nvPr>
            <p:ph sz="quarter" idx="4"/>
          </p:nvPr>
        </p:nvSpPr>
        <p:spPr>
          <a:xfrm>
            <a:off x="4645023" y="1631152"/>
            <a:ext cx="4041776" cy="2963469"/>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0">
              <a:lnSpc>
                <a:spcPct val="100000"/>
              </a:lnSpc>
              <a:spcBef>
                <a:spcPts val="600"/>
              </a:spcBef>
              <a:spcAft>
                <a:spcPts val="0"/>
              </a:spcAft>
              <a:buSzPct val="100000"/>
              <a:buFont typeface="Arial"/>
              <a:buChar char="•"/>
              <a:tabLst/>
              <a:defRPr lang="de-DE" sz="24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500"/>
              </a:spcBef>
              <a:spcAft>
                <a:spcPts val="0"/>
              </a:spcAft>
              <a:buSzPct val="100000"/>
              <a:buFont typeface="Arial"/>
              <a:buChar char="–"/>
              <a:tabLst/>
              <a:defRPr lang="de-DE" sz="20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400"/>
              </a:spcBef>
              <a:spcAft>
                <a:spcPts val="0"/>
              </a:spcAft>
              <a:buSzPct val="100000"/>
              <a:buFont typeface="Arial"/>
              <a:buChar char="•"/>
              <a:tabLst/>
              <a:defRPr lang="de-DE" sz="18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400"/>
              </a:spcBef>
              <a:spcAft>
                <a:spcPts val="0"/>
              </a:spcAft>
              <a:buSzPct val="100000"/>
              <a:buFont typeface="Arial"/>
              <a:buChar char="–"/>
              <a:tabLst/>
              <a:defRPr lang="de-DE" sz="16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400"/>
              </a:spcBef>
              <a:spcAft>
                <a:spcPts val="0"/>
              </a:spcAft>
              <a:buSzPct val="100000"/>
              <a:buFont typeface="Arial"/>
              <a:buChar char="»"/>
              <a:tabLst/>
              <a:defRPr lang="de-DE" sz="1600" b="0" i="0" u="none" strike="noStrike" kern="1200" cap="none" spc="0" baseline="0">
                <a:solidFill>
                  <a:srgbClr val="000000"/>
                </a:solidFill>
                <a:uFillTx/>
                <a:latin typeface="Calibri"/>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3"/>
          <p:cNvSpPr txBox="1">
            <a:spLocks noGrp="1"/>
          </p:cNvSpPr>
          <p:nvPr>
            <p:ph type="dt" sz="half" idx="7"/>
          </p:nvPr>
        </p:nvSpPr>
        <p:spPr/>
        <p:txBody>
          <a:bodyPr/>
          <a:lstStyle>
            <a:lvl1pPr>
              <a:defRPr/>
            </a:lvl1pPr>
          </a:lstStyle>
          <a:p>
            <a:pPr lvl="0"/>
            <a:endParaRPr lang="de-CH" dirty="0"/>
          </a:p>
        </p:txBody>
      </p:sp>
      <p:sp>
        <p:nvSpPr>
          <p:cNvPr id="8" name="Fußzeilenplatzhalter 4"/>
          <p:cNvSpPr txBox="1">
            <a:spLocks noGrp="1"/>
          </p:cNvSpPr>
          <p:nvPr>
            <p:ph type="ftr" sz="quarter" idx="9"/>
          </p:nvPr>
        </p:nvSpPr>
        <p:spPr/>
        <p:txBody>
          <a:bodyPr/>
          <a:lstStyle>
            <a:lvl1pPr>
              <a:defRPr/>
            </a:lvl1pPr>
          </a:lstStyle>
          <a:p>
            <a:pPr lvl="0"/>
            <a:endParaRPr lang="de-CH" dirty="0"/>
          </a:p>
        </p:txBody>
      </p:sp>
      <p:sp>
        <p:nvSpPr>
          <p:cNvPr id="9" name="Foliennummernplatzhalter 5"/>
          <p:cNvSpPr txBox="1">
            <a:spLocks noGrp="1"/>
          </p:cNvSpPr>
          <p:nvPr>
            <p:ph type="sldNum" sz="quarter" idx="8"/>
          </p:nvPr>
        </p:nvSpPr>
        <p:spPr/>
        <p:txBody>
          <a:bodyPr/>
          <a:lstStyle>
            <a:lvl1pPr>
              <a:defRPr/>
            </a:lvl1pPr>
          </a:lstStyle>
          <a:p>
            <a:pPr lvl="0"/>
            <a:fld id="{DA0EBA28-C48B-477B-8B88-F0CF1A99C8B2}" type="slidenum">
              <a:t>‹Nr.›</a:t>
            </a:fld>
            <a:endParaRPr lang="de-CH"/>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288" y="3600450"/>
            <a:ext cx="5486400" cy="425049"/>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0"/>
              </a:spcBef>
              <a:spcAft>
                <a:spcPts val="0"/>
              </a:spcAft>
              <a:buNone/>
              <a:tabLst/>
              <a:defRPr lang="de-DE" sz="2000" b="1" i="0" u="none" strike="noStrike" kern="1200" cap="none" spc="0" baseline="0">
                <a:solidFill>
                  <a:srgbClr val="000000"/>
                </a:solidFill>
                <a:uFillTx/>
                <a:latin typeface="Calibri"/>
              </a:defRPr>
            </a:lvl1pPr>
          </a:lstStyle>
          <a:p>
            <a:pPr lvl="0"/>
            <a:r>
              <a:rPr lang="de-DE"/>
              <a:t>Mastertitelformat bearbeiten</a:t>
            </a:r>
            <a:endParaRPr lang="de-CH"/>
          </a:p>
        </p:txBody>
      </p:sp>
      <p:sp>
        <p:nvSpPr>
          <p:cNvPr id="3" name="Bildplatzhalter 2"/>
          <p:cNvSpPr txBox="1">
            <a:spLocks noGrp="1"/>
          </p:cNvSpPr>
          <p:nvPr>
            <p:ph type="pic" idx="1"/>
          </p:nvPr>
        </p:nvSpPr>
        <p:spPr>
          <a:xfrm>
            <a:off x="1792288" y="459577"/>
            <a:ext cx="5486400" cy="3086099"/>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800"/>
              </a:spcBef>
              <a:spcAft>
                <a:spcPts val="0"/>
              </a:spcAft>
              <a:buNone/>
              <a:tabLst/>
              <a:defRPr lang="de-CH" sz="3200" b="0" i="0" u="none" strike="noStrike" kern="1200" cap="none" spc="0" baseline="0">
                <a:solidFill>
                  <a:srgbClr val="000000"/>
                </a:solidFill>
                <a:uFillTx/>
                <a:latin typeface="Calibri"/>
              </a:defRPr>
            </a:lvl1pPr>
          </a:lstStyle>
          <a:p>
            <a:pPr lvl="0"/>
            <a:r>
              <a:rPr lang="de-DE"/>
              <a:t>Bild durch Klicken auf Symbol hinzufügen</a:t>
            </a:r>
            <a:endParaRPr lang="de-CH"/>
          </a:p>
        </p:txBody>
      </p:sp>
      <p:sp>
        <p:nvSpPr>
          <p:cNvPr id="4" name="Textplatzhalter 3"/>
          <p:cNvSpPr txBox="1">
            <a:spLocks noGrp="1"/>
          </p:cNvSpPr>
          <p:nvPr>
            <p:ph type="body" sz="half" idx="2"/>
          </p:nvPr>
        </p:nvSpPr>
        <p:spPr>
          <a:xfrm>
            <a:off x="1792288" y="4025499"/>
            <a:ext cx="5486400" cy="60365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300"/>
              </a:spcBef>
              <a:spcAft>
                <a:spcPts val="0"/>
              </a:spcAft>
              <a:buNone/>
              <a:tabLst/>
              <a:defRPr lang="de-DE" sz="1400" b="0" i="0" u="none" strike="noStrike" kern="1200" cap="none" spc="0" baseline="0">
                <a:solidFill>
                  <a:srgbClr val="000000"/>
                </a:solidFill>
                <a:uFillTx/>
                <a:latin typeface="Calibri"/>
              </a:defRPr>
            </a:lvl1pPr>
          </a:lstStyle>
          <a:p>
            <a:pPr lvl="0"/>
            <a:r>
              <a:rPr lang="de-DE"/>
              <a:t>Mastertextformat bearbeiten</a:t>
            </a:r>
          </a:p>
        </p:txBody>
      </p:sp>
      <p:sp>
        <p:nvSpPr>
          <p:cNvPr id="5" name="Datumsplatzhalter 3"/>
          <p:cNvSpPr txBox="1">
            <a:spLocks noGrp="1"/>
          </p:cNvSpPr>
          <p:nvPr>
            <p:ph type="dt" sz="half" idx="7"/>
          </p:nvPr>
        </p:nvSpPr>
        <p:spPr/>
        <p:txBody>
          <a:bodyPr/>
          <a:lstStyle>
            <a:lvl1pPr>
              <a:defRPr/>
            </a:lvl1pPr>
          </a:lstStyle>
          <a:p>
            <a:pPr lvl="0"/>
            <a:endParaRPr lang="de-CH" dirty="0"/>
          </a:p>
        </p:txBody>
      </p:sp>
      <p:sp>
        <p:nvSpPr>
          <p:cNvPr id="6" name="Fußzeilenplatzhalter 4"/>
          <p:cNvSpPr txBox="1">
            <a:spLocks noGrp="1"/>
          </p:cNvSpPr>
          <p:nvPr>
            <p:ph type="ftr" sz="quarter" idx="9"/>
          </p:nvPr>
        </p:nvSpPr>
        <p:spPr/>
        <p:txBody>
          <a:bodyPr/>
          <a:lstStyle>
            <a:lvl1pPr>
              <a:defRPr/>
            </a:lvl1pPr>
          </a:lstStyle>
          <a:p>
            <a:pPr lvl="0"/>
            <a:endParaRPr lang="de-CH" dirty="0"/>
          </a:p>
        </p:txBody>
      </p:sp>
      <p:sp>
        <p:nvSpPr>
          <p:cNvPr id="7" name="Foliennummernplatzhalter 5"/>
          <p:cNvSpPr txBox="1">
            <a:spLocks noGrp="1"/>
          </p:cNvSpPr>
          <p:nvPr>
            <p:ph type="sldNum" sz="quarter" idx="8"/>
          </p:nvPr>
        </p:nvSpPr>
        <p:spPr/>
        <p:txBody>
          <a:bodyPr/>
          <a:lstStyle>
            <a:lvl1pPr>
              <a:defRPr/>
            </a:lvl1pPr>
          </a:lstStyle>
          <a:p>
            <a:pPr lvl="0"/>
            <a:fld id="{04A791F4-2069-422A-98CE-34B0DAA484B8}" type="slidenum">
              <a:t>‹Nr.›</a:t>
            </a:fld>
            <a:endParaRPr lang="de-CH"/>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umsplatzhalter 3"/>
          <p:cNvSpPr txBox="1">
            <a:spLocks noGrp="1"/>
          </p:cNvSpPr>
          <p:nvPr>
            <p:ph type="dt" sz="half" idx="2"/>
          </p:nvPr>
        </p:nvSpPr>
        <p:spPr>
          <a:xfrm>
            <a:off x="457200" y="4767260"/>
            <a:ext cx="2133596" cy="273844"/>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DE" sz="1000" b="0" i="0" u="none" strike="noStrike" kern="1200" cap="none" spc="0" baseline="0">
                <a:solidFill>
                  <a:srgbClr val="898989"/>
                </a:solidFill>
                <a:uFillTx/>
                <a:latin typeface="Arial" pitchFamily="34"/>
                <a:cs typeface="Arial" pitchFamily="34"/>
              </a:defRPr>
            </a:lvl1pPr>
          </a:lstStyle>
          <a:p>
            <a:pPr lvl="0"/>
            <a:endParaRPr lang="de-CH" dirty="0"/>
          </a:p>
        </p:txBody>
      </p:sp>
      <p:sp>
        <p:nvSpPr>
          <p:cNvPr id="3" name="Fußzeilenplatzhalter 4"/>
          <p:cNvSpPr txBox="1">
            <a:spLocks noGrp="1"/>
          </p:cNvSpPr>
          <p:nvPr>
            <p:ph type="ftr" sz="quarter" idx="3"/>
          </p:nvPr>
        </p:nvSpPr>
        <p:spPr>
          <a:xfrm>
            <a:off x="3124203" y="4767260"/>
            <a:ext cx="2895603" cy="273844"/>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de-CH" sz="1000" b="0" i="0" u="none" strike="noStrike" kern="1200" cap="none" spc="0" baseline="0">
                <a:solidFill>
                  <a:srgbClr val="898989"/>
                </a:solidFill>
                <a:uFillTx/>
                <a:latin typeface="Arial" pitchFamily="34"/>
                <a:cs typeface="Arial" pitchFamily="34"/>
              </a:defRPr>
            </a:lvl1pPr>
          </a:lstStyle>
          <a:p>
            <a:pPr lvl="0"/>
            <a:endParaRPr lang="de-CH" dirty="0"/>
          </a:p>
        </p:txBody>
      </p:sp>
      <p:sp>
        <p:nvSpPr>
          <p:cNvPr id="4" name="Foliennummernplatzhalter 5"/>
          <p:cNvSpPr txBox="1">
            <a:spLocks noGrp="1"/>
          </p:cNvSpPr>
          <p:nvPr>
            <p:ph type="sldNum" sz="quarter" idx="4"/>
          </p:nvPr>
        </p:nvSpPr>
        <p:spPr>
          <a:xfrm>
            <a:off x="6553203" y="4767260"/>
            <a:ext cx="2133596" cy="273844"/>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de-CH" sz="1000" b="0" i="0" u="none" strike="noStrike" kern="1200" cap="none" spc="0" baseline="0">
                <a:solidFill>
                  <a:srgbClr val="898989"/>
                </a:solidFill>
                <a:uFillTx/>
                <a:latin typeface="Arial" pitchFamily="34"/>
                <a:cs typeface="Arial" pitchFamily="34"/>
              </a:defRPr>
            </a:lvl1pPr>
          </a:lstStyle>
          <a:p>
            <a:pPr lvl="0"/>
            <a:fld id="{6B8860C1-F8CC-43A6-AFB6-90E59F8F69AA}" type="slidenum">
              <a:t>‹Nr.›</a:t>
            </a:fld>
            <a:endParaRPr lang="de-CH"/>
          </a:p>
        </p:txBody>
      </p:sp>
      <p:pic>
        <p:nvPicPr>
          <p:cNvPr id="5" name="Picture 10" descr="Logo_Sevelen_farbig"/>
          <p:cNvPicPr>
            <a:picLocks noChangeAspect="1"/>
          </p:cNvPicPr>
          <p:nvPr/>
        </p:nvPicPr>
        <p:blipFill>
          <a:blip r:embed="rId10" cstate="print"/>
          <a:srcRect/>
          <a:stretch>
            <a:fillRect/>
          </a:stretch>
        </p:blipFill>
        <p:spPr>
          <a:xfrm>
            <a:off x="6877046" y="101196"/>
            <a:ext cx="2157252" cy="39487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Lst>
  <p:transition/>
  <p:hf sldNum="0" hdr="0" ft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tinyurl.com/obstbaum2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67300"/>
            <a:ext cx="6059015" cy="396044"/>
          </a:xfrm>
        </p:spPr>
        <p:txBody>
          <a:bodyPr/>
          <a:lstStyle/>
          <a:p>
            <a:r>
              <a:rPr lang="de-DE" dirty="0"/>
              <a:t>Informationsveranstaltung 3K</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300947" y="843558"/>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gn="ctr">
              <a:lnSpc>
                <a:spcPct val="100000"/>
              </a:lnSpc>
              <a:spcBef>
                <a:spcPct val="20000"/>
              </a:spcBef>
              <a:buNone/>
            </a:pPr>
            <a:r>
              <a:rPr lang="de-CH" sz="4800" b="1" dirty="0">
                <a:solidFill>
                  <a:srgbClr val="00B0F0"/>
                </a:solidFill>
                <a:latin typeface="Arial" panose="020B0604020202020204" pitchFamily="34" charset="0"/>
                <a:cs typeface="Arial" panose="020B0604020202020204" pitchFamily="34" charset="0"/>
              </a:rPr>
              <a:t>Herzlich  Willkommen</a:t>
            </a:r>
          </a:p>
          <a:p>
            <a:pPr marL="0" lvl="1" indent="0" algn="ctr">
              <a:lnSpc>
                <a:spcPct val="100000"/>
              </a:lnSpc>
              <a:spcBef>
                <a:spcPct val="20000"/>
              </a:spcBef>
              <a:buNone/>
            </a:pPr>
            <a:endParaRPr lang="de-CH" sz="1400" b="1" kern="0" dirty="0">
              <a:latin typeface="Arial" panose="020B0604020202020204" pitchFamily="34" charset="0"/>
              <a:ea typeface="ＭＳ Ｐゴシック" pitchFamily="-111" charset="-128"/>
              <a:cs typeface="Arial" panose="020B0604020202020204" pitchFamily="34" charset="0"/>
            </a:endParaRPr>
          </a:p>
          <a:p>
            <a:pPr marL="0" lvl="1" indent="0" algn="ctr">
              <a:lnSpc>
                <a:spcPct val="100000"/>
              </a:lnSpc>
              <a:spcBef>
                <a:spcPct val="20000"/>
              </a:spcBef>
              <a:buNone/>
            </a:pPr>
            <a:r>
              <a:rPr lang="de-CH" sz="3600" kern="0" dirty="0">
                <a:latin typeface="Arial" panose="020B0604020202020204" pitchFamily="34" charset="0"/>
                <a:ea typeface="ＭＳ Ｐゴシック" pitchFamily="-111" charset="-128"/>
                <a:cs typeface="Arial" panose="020B0604020202020204" pitchFamily="34" charset="0"/>
              </a:rPr>
              <a:t>Zur Informationsveranstaltung </a:t>
            </a:r>
          </a:p>
          <a:p>
            <a:pPr marL="0" lvl="1" indent="0" algn="ctr">
              <a:lnSpc>
                <a:spcPct val="100000"/>
              </a:lnSpc>
              <a:spcBef>
                <a:spcPct val="20000"/>
              </a:spcBef>
              <a:buNone/>
            </a:pPr>
            <a:r>
              <a:rPr lang="de-CH" sz="3600" kern="0" dirty="0">
                <a:latin typeface="Arial" panose="020B0604020202020204" pitchFamily="34" charset="0"/>
                <a:ea typeface="ＭＳ Ｐゴシック" pitchFamily="-111" charset="-128"/>
                <a:cs typeface="Arial" panose="020B0604020202020204" pitchFamily="34" charset="0"/>
              </a:rPr>
              <a:t>Areal Drei Könige:</a:t>
            </a:r>
          </a:p>
          <a:p>
            <a:pPr marL="0" lvl="1" indent="0" algn="ctr">
              <a:lnSpc>
                <a:spcPct val="100000"/>
              </a:lnSpc>
              <a:spcBef>
                <a:spcPct val="20000"/>
              </a:spcBef>
              <a:buNone/>
            </a:pPr>
            <a:r>
              <a:rPr lang="de-CH" sz="3600" kern="0" dirty="0">
                <a:latin typeface="Arial" panose="020B0604020202020204" pitchFamily="34" charset="0"/>
                <a:ea typeface="ＭＳ Ｐゴシック" pitchFamily="-111" charset="-128"/>
                <a:cs typeface="Arial" panose="020B0604020202020204" pitchFamily="34" charset="0"/>
              </a:rPr>
              <a:t>6. September 2022, 19.00 Uhr,</a:t>
            </a:r>
          </a:p>
          <a:p>
            <a:pPr marL="0" lvl="1" indent="0" algn="ctr">
              <a:lnSpc>
                <a:spcPct val="100000"/>
              </a:lnSpc>
              <a:spcBef>
                <a:spcPct val="20000"/>
              </a:spcBef>
              <a:buNone/>
            </a:pPr>
            <a:r>
              <a:rPr lang="de-CH" sz="3600" kern="0" dirty="0">
                <a:latin typeface="Arial" panose="020B0604020202020204" pitchFamily="34" charset="0"/>
                <a:ea typeface="ＭＳ Ｐゴシック" pitchFamily="-111" charset="-128"/>
                <a:cs typeface="Arial" panose="020B0604020202020204" pitchFamily="34" charset="0"/>
              </a:rPr>
              <a:t>Gemeindesaal Drei Könige</a:t>
            </a:r>
          </a:p>
          <a:p>
            <a:pPr marL="0" lvl="1" indent="0" algn="ctr">
              <a:lnSpc>
                <a:spcPct val="100000"/>
              </a:lnSpc>
              <a:spcBef>
                <a:spcPct val="20000"/>
              </a:spcBef>
              <a:buNone/>
            </a:pPr>
            <a:endParaRPr lang="de-CH" sz="1100" kern="0" dirty="0">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11081547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0" y="483518"/>
            <a:ext cx="8568952"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Vorgehen seit November 2021 </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0" y="879562"/>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Grundlage bildete die MBS von Werner </a:t>
            </a:r>
            <a:r>
              <a:rPr lang="de-CH" sz="1800" dirty="0" err="1">
                <a:latin typeface="Arial" panose="020B0604020202020204" pitchFamily="34" charset="0"/>
                <a:cs typeface="Arial" panose="020B0604020202020204" pitchFamily="34" charset="0"/>
              </a:rPr>
              <a:t>Binotto</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Einbezug Echogruppe (ehemals Planungskommission)</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Workshop mit Vertretern von Saal-Nutzern (Vereine, Parteien, …)</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Beauftragung vom Architekturbüro Berger Partner, Buchs</a:t>
            </a: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Auslotung und Festlegung der Saal-Grösse (300 / 400 / 550)</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Dorfplatz mit «Ausdehnung» über </a:t>
            </a:r>
            <a:r>
              <a:rPr lang="de-CH" sz="1800" dirty="0" err="1">
                <a:latin typeface="Arial" panose="020B0604020202020204" pitchFamily="34" charset="0"/>
                <a:cs typeface="Arial" panose="020B0604020202020204" pitchFamily="34" charset="0"/>
              </a:rPr>
              <a:t>Histengass</a:t>
            </a:r>
            <a:r>
              <a:rPr lang="de-CH" sz="1800" dirty="0">
                <a:latin typeface="Arial" panose="020B0604020202020204" pitchFamily="34" charset="0"/>
                <a:cs typeface="Arial" panose="020B0604020202020204" pitchFamily="34" charset="0"/>
              </a:rPr>
              <a:t> und </a:t>
            </a:r>
            <a:r>
              <a:rPr lang="de-CH" sz="1800" dirty="0" err="1">
                <a:latin typeface="Arial" panose="020B0604020202020204" pitchFamily="34" charset="0"/>
                <a:cs typeface="Arial" panose="020B0604020202020204" pitchFamily="34" charset="0"/>
              </a:rPr>
              <a:t>Baggastiel</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Grosse, ausladende Vordächer/Arkaden zum Platz anstelle der Markthalle</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Festlegen der Anzahl Parkplätze aufgrund der Nutzung und Flächen</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Maximierung zur Verträglichkeit der vermietbaren Flächen</a:t>
            </a:r>
          </a:p>
        </p:txBody>
      </p:sp>
      <p:sp>
        <p:nvSpPr>
          <p:cNvPr id="7"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5935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0" y="483518"/>
            <a:ext cx="8568952"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Aufgabe der Machbarkeitsstudie</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0" y="879562"/>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Auslotung der Machbarkeit bezogen auf:</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Raumprogramm und Inputs aus der Bevölkerung</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Raumplanerische Vorgaben</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Kommunale Reglemente und kantonale Baugesetze</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Ortsplanerische Verträglichkeit</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Kostenverträglichkeit</a:t>
            </a:r>
          </a:p>
          <a:p>
            <a:pPr marL="285750" lvl="1">
              <a:lnSpc>
                <a:spcPct val="100000"/>
              </a:lnSpc>
              <a:spcBef>
                <a:spcPct val="20000"/>
              </a:spcBef>
              <a:buFont typeface="Symbol" panose="05050102010706020507" pitchFamily="18" charset="2"/>
              <a:buChar char="-"/>
            </a:pPr>
            <a:r>
              <a:rPr lang="de-CH" sz="1800" dirty="0">
                <a:latin typeface="Arial" panose="020B0604020202020204" pitchFamily="34" charset="0"/>
                <a:cs typeface="Arial" panose="020B0604020202020204" pitchFamily="34" charset="0"/>
              </a:rPr>
              <a:t>Finanzierungsmöglichkeiten</a:t>
            </a: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sp>
        <p:nvSpPr>
          <p:cNvPr id="5"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2490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Variante 2</a:t>
            </a:r>
            <a:r>
              <a:rPr lang="de-CH" sz="3200" b="1" kern="1200" dirty="0">
                <a:solidFill>
                  <a:srgbClr val="00B0F0"/>
                </a:solidFill>
                <a:latin typeface="Arial" pitchFamily="34"/>
                <a:ea typeface="+mn-ea"/>
                <a:cs typeface="Arial" pitchFamily="34"/>
              </a:rPr>
              <a:t/>
            </a:r>
            <a:br>
              <a:rPr lang="de-CH" sz="3200" b="1" kern="1200" dirty="0">
                <a:solidFill>
                  <a:srgbClr val="00B0F0"/>
                </a:solidFill>
                <a:latin typeface="Arial" pitchFamily="34"/>
                <a:ea typeface="+mn-ea"/>
                <a:cs typeface="Arial" pitchFamily="34"/>
              </a:rPr>
            </a:br>
            <a:r>
              <a:rPr lang="de-CH" sz="3200" b="1" kern="1200" dirty="0">
                <a:solidFill>
                  <a:srgbClr val="00B0F0"/>
                </a:solidFill>
                <a:latin typeface="Arial" pitchFamily="34"/>
                <a:ea typeface="+mn-ea"/>
                <a:cs typeface="Arial" pitchFamily="34"/>
              </a:rPr>
              <a:t>Restaurantgebäude ersetzen,</a:t>
            </a:r>
          </a:p>
          <a:p>
            <a:pPr lvl="1" algn="ctr" rtl="0" hangingPunct="0">
              <a:spcBef>
                <a:spcPts val="500"/>
              </a:spcBef>
            </a:pPr>
            <a:r>
              <a:rPr lang="de-CH" sz="3200" b="1" kern="1200" dirty="0">
                <a:solidFill>
                  <a:srgbClr val="00B0F0"/>
                </a:solidFill>
                <a:latin typeface="Arial" pitchFamily="34"/>
                <a:cs typeface="Arial" pitchFamily="34"/>
              </a:rPr>
              <a:t>bestehender Saal sanieren</a:t>
            </a:r>
            <a:endParaRPr lang="de-CH" sz="3200" b="1" kern="1200" dirty="0">
              <a:solidFill>
                <a:srgbClr val="00B0F0"/>
              </a:solidFill>
              <a:latin typeface="Arial" pitchFamily="34"/>
              <a:ea typeface="+mn-ea"/>
              <a:cs typeface="Arial" pitchFamily="34"/>
            </a:endParaRP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12</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27169414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13</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V2: Erdgeschoss oberer Platz</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38D25BC-F1F0-28DC-06A6-AD9421966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42031883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14</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3" name="Rectangle 3">
            <a:extLst>
              <a:ext uri="{FF2B5EF4-FFF2-40B4-BE49-F238E27FC236}">
                <a16:creationId xmlns:a16="http://schemas.microsoft.com/office/drawing/2014/main" id="{B7935EF0-4AC1-426F-04F4-BD0E2A478A97}"/>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V2: Obergeschoss</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1D4A8E30-0241-33D4-565A-1A353814E7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2182977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15</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3" name="Rectangle 3">
            <a:extLst>
              <a:ext uri="{FF2B5EF4-FFF2-40B4-BE49-F238E27FC236}">
                <a16:creationId xmlns:a16="http://schemas.microsoft.com/office/drawing/2014/main" id="{9E415ED9-D919-60A0-A42A-5623B1188E3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V2: Untergeschoss unterer Platz</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3B5E0453-07CD-936D-5570-7CD4A60AA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28378534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Variante 2plus</a:t>
            </a:r>
            <a:br>
              <a:rPr lang="de-CH" sz="4400" b="1" kern="1200" dirty="0">
                <a:solidFill>
                  <a:srgbClr val="00B0F0"/>
                </a:solidFill>
                <a:latin typeface="Arial" pitchFamily="34"/>
                <a:ea typeface="+mn-ea"/>
                <a:cs typeface="Arial" pitchFamily="34"/>
              </a:rPr>
            </a:br>
            <a:r>
              <a:rPr lang="de-CH" sz="3200" b="1" kern="1200" dirty="0">
                <a:solidFill>
                  <a:srgbClr val="00B0F0"/>
                </a:solidFill>
                <a:latin typeface="Arial" pitchFamily="34"/>
                <a:ea typeface="+mn-ea"/>
                <a:cs typeface="Arial" pitchFamily="34"/>
              </a:rPr>
              <a:t>Variante 2,</a:t>
            </a:r>
            <a:br>
              <a:rPr lang="de-CH" sz="3200" b="1" kern="1200" dirty="0">
                <a:solidFill>
                  <a:srgbClr val="00B0F0"/>
                </a:solidFill>
                <a:latin typeface="Arial" pitchFamily="34"/>
                <a:ea typeface="+mn-ea"/>
                <a:cs typeface="Arial" pitchFamily="34"/>
              </a:rPr>
            </a:br>
            <a:r>
              <a:rPr lang="de-CH" sz="3200" b="1" kern="1200" dirty="0">
                <a:solidFill>
                  <a:srgbClr val="00B0F0"/>
                </a:solidFill>
                <a:latin typeface="Arial" pitchFamily="34"/>
                <a:ea typeface="+mn-ea"/>
                <a:cs typeface="Arial" pitchFamily="34"/>
              </a:rPr>
              <a:t>inkl. nachträglichem Neubau Saal</a:t>
            </a: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16</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17629306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17</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V2+: Erdgeschoss oberer Platz</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F1E22BA0-B3ED-9690-EF21-9009C6BC3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273" y="523875"/>
            <a:ext cx="6652900" cy="3829599"/>
          </a:xfrm>
          <a:prstGeom prst="rect">
            <a:avLst/>
          </a:prstGeom>
        </p:spPr>
      </p:pic>
    </p:spTree>
    <p:extLst>
      <p:ext uri="{BB962C8B-B14F-4D97-AF65-F5344CB8AC3E}">
        <p14:creationId xmlns:p14="http://schemas.microsoft.com/office/powerpoint/2010/main" val="17577089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18</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3" name="Rectangle 3">
            <a:extLst>
              <a:ext uri="{FF2B5EF4-FFF2-40B4-BE49-F238E27FC236}">
                <a16:creationId xmlns:a16="http://schemas.microsoft.com/office/drawing/2014/main" id="{B7935EF0-4AC1-426F-04F4-BD0E2A478A97}"/>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V2+: Obergeschoss</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44F9A80-9234-CD09-A8F6-1FE76E7A8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41619248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19</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3" name="Rectangle 3">
            <a:extLst>
              <a:ext uri="{FF2B5EF4-FFF2-40B4-BE49-F238E27FC236}">
                <a16:creationId xmlns:a16="http://schemas.microsoft.com/office/drawing/2014/main" id="{9E415ED9-D919-60A0-A42A-5623B1188E3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V2+: Untergeschoss unterer Platz</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4B35F339-6589-D6F8-F670-98051761FF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4085597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3" y="699542"/>
            <a:ext cx="6059015"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2400" b="1" dirty="0">
                <a:solidFill>
                  <a:srgbClr val="00B0F0"/>
                </a:solidFill>
              </a:rPr>
              <a:t>Traktanden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3" y="1167916"/>
            <a:ext cx="8568952" cy="34923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342900" lvl="1" indent="-342900">
              <a:lnSpc>
                <a:spcPct val="100000"/>
              </a:lnSpc>
              <a:spcBef>
                <a:spcPct val="20000"/>
              </a:spcBef>
              <a:spcAft>
                <a:spcPts val="600"/>
              </a:spcAft>
              <a:buFont typeface="+mj-lt"/>
              <a:buAutoNum type="arabicPeriod"/>
            </a:pPr>
            <a:r>
              <a:rPr lang="de-CH" sz="2400" kern="0" dirty="0">
                <a:latin typeface="Arial" panose="020B0604020202020204" pitchFamily="34" charset="0"/>
                <a:ea typeface="ＭＳ Ｐゴシック" pitchFamily="-111" charset="-128"/>
                <a:cs typeface="Arial" panose="020B0604020202020204" pitchFamily="34" charset="0"/>
              </a:rPr>
              <a:t>Ausgangslage: Was bisher geschah…</a:t>
            </a:r>
          </a:p>
          <a:p>
            <a:pPr marL="342900" lvl="1" indent="-342900">
              <a:lnSpc>
                <a:spcPct val="100000"/>
              </a:lnSpc>
              <a:spcBef>
                <a:spcPct val="20000"/>
              </a:spcBef>
              <a:spcAft>
                <a:spcPts val="600"/>
              </a:spcAft>
              <a:buFont typeface="+mj-lt"/>
              <a:buAutoNum type="arabicPeriod"/>
            </a:pPr>
            <a:r>
              <a:rPr lang="de-CH" sz="2400" kern="0" dirty="0">
                <a:latin typeface="Arial" panose="020B0604020202020204" pitchFamily="34" charset="0"/>
                <a:ea typeface="ＭＳ Ｐゴシック" pitchFamily="-111" charset="-128"/>
                <a:cs typeface="Arial" panose="020B0604020202020204" pitchFamily="34" charset="0"/>
              </a:rPr>
              <a:t>Vorstellung Machbarkeitsstudie</a:t>
            </a:r>
          </a:p>
          <a:p>
            <a:pPr marL="342900" lvl="1" indent="-342900">
              <a:lnSpc>
                <a:spcPct val="100000"/>
              </a:lnSpc>
              <a:spcBef>
                <a:spcPct val="20000"/>
              </a:spcBef>
              <a:spcAft>
                <a:spcPts val="600"/>
              </a:spcAft>
              <a:buFont typeface="+mj-lt"/>
              <a:buAutoNum type="arabicPeriod"/>
            </a:pPr>
            <a:r>
              <a:rPr lang="de-CH" sz="2400" kern="0" dirty="0">
                <a:latin typeface="Arial" panose="020B0604020202020204" pitchFamily="34" charset="0"/>
                <a:ea typeface="ＭＳ Ｐゴシック" pitchFamily="-111" charset="-128"/>
                <a:cs typeface="Arial" panose="020B0604020202020204" pitchFamily="34" charset="0"/>
              </a:rPr>
              <a:t>Bewertung der Varianten</a:t>
            </a:r>
          </a:p>
          <a:p>
            <a:pPr marL="342900" lvl="1" indent="-342900">
              <a:lnSpc>
                <a:spcPct val="100000"/>
              </a:lnSpc>
              <a:spcBef>
                <a:spcPct val="20000"/>
              </a:spcBef>
              <a:spcAft>
                <a:spcPts val="600"/>
              </a:spcAft>
              <a:buFont typeface="+mj-lt"/>
              <a:buAutoNum type="arabicPeriod"/>
            </a:pPr>
            <a:r>
              <a:rPr lang="de-CH" sz="2400" kern="0" dirty="0">
                <a:latin typeface="Arial" panose="020B0604020202020204" pitchFamily="34" charset="0"/>
                <a:ea typeface="ＭＳ Ｐゴシック" pitchFamily="-111" charset="-128"/>
                <a:cs typeface="Arial" panose="020B0604020202020204" pitchFamily="34" charset="0"/>
              </a:rPr>
              <a:t>Ausblick nächste Schritte</a:t>
            </a:r>
          </a:p>
          <a:p>
            <a:pPr marL="342900" lvl="1" indent="-342900">
              <a:lnSpc>
                <a:spcPct val="100000"/>
              </a:lnSpc>
              <a:spcBef>
                <a:spcPct val="20000"/>
              </a:spcBef>
              <a:spcAft>
                <a:spcPts val="600"/>
              </a:spcAft>
              <a:buFont typeface="+mj-lt"/>
              <a:buAutoNum type="arabicPeriod"/>
            </a:pPr>
            <a:r>
              <a:rPr lang="de-CH" sz="2400" kern="0" dirty="0">
                <a:latin typeface="Arial" panose="020B0604020202020204" pitchFamily="34" charset="0"/>
                <a:ea typeface="ＭＳ Ｐゴシック" pitchFamily="-111" charset="-128"/>
                <a:cs typeface="Arial" panose="020B0604020202020204" pitchFamily="34" charset="0"/>
              </a:rPr>
              <a:t>Allgemeine Umfrage / Diskussion</a:t>
            </a:r>
          </a:p>
          <a:p>
            <a:pPr marL="0" lvl="1" indent="0">
              <a:lnSpc>
                <a:spcPct val="100000"/>
              </a:lnSpc>
              <a:spcBef>
                <a:spcPct val="20000"/>
              </a:spcBef>
              <a:spcAft>
                <a:spcPts val="600"/>
              </a:spcAft>
              <a:buNone/>
            </a:pPr>
            <a:endParaRPr lang="de-CH" sz="1800" kern="0" dirty="0">
              <a:latin typeface="Arial" panose="020B0604020202020204" pitchFamily="34" charset="0"/>
              <a:ea typeface="ＭＳ Ｐゴシック" pitchFamily="-111" charset="-128"/>
              <a:cs typeface="Arial" panose="020B0604020202020204" pitchFamily="34" charset="0"/>
            </a:endParaRPr>
          </a:p>
          <a:p>
            <a:pPr marL="0" lvl="1" indent="0">
              <a:lnSpc>
                <a:spcPct val="100000"/>
              </a:lnSpc>
              <a:spcBef>
                <a:spcPct val="20000"/>
              </a:spcBef>
              <a:buNone/>
              <a:tabLst>
                <a:tab pos="3590925" algn="l"/>
              </a:tabLst>
            </a:pPr>
            <a:endParaRPr lang="de-CH" sz="1800" kern="0" dirty="0">
              <a:latin typeface="Arial" panose="020B0604020202020204" pitchFamily="34" charset="0"/>
              <a:ea typeface="ＭＳ Ｐゴシック" pitchFamily="-111" charset="-128"/>
              <a:cs typeface="Arial" panose="020B0604020202020204" pitchFamily="34" charset="0"/>
            </a:endParaRPr>
          </a:p>
        </p:txBody>
      </p:sp>
      <p:sp>
        <p:nvSpPr>
          <p:cNvPr id="5"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7952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Variante 3</a:t>
            </a:r>
            <a:br>
              <a:rPr lang="de-CH" sz="4400" b="1" kern="1200" dirty="0">
                <a:solidFill>
                  <a:srgbClr val="00B0F0"/>
                </a:solidFill>
                <a:latin typeface="Arial" pitchFamily="34"/>
                <a:ea typeface="+mn-ea"/>
                <a:cs typeface="Arial" pitchFamily="34"/>
              </a:rPr>
            </a:br>
            <a:r>
              <a:rPr lang="de-CH" sz="3200" b="1" dirty="0">
                <a:solidFill>
                  <a:srgbClr val="00B0F0"/>
                </a:solidFill>
              </a:rPr>
              <a:t>Neubau Gesamtareal mit Dorfplatz, Restaurant, neuem Saal</a:t>
            </a:r>
            <a:endParaRPr lang="de-CH" sz="3200" b="1" kern="1200" dirty="0">
              <a:solidFill>
                <a:srgbClr val="00B0F0"/>
              </a:solidFill>
              <a:latin typeface="Arial" pitchFamily="34"/>
              <a:ea typeface="+mn-ea"/>
              <a:cs typeface="Arial" pitchFamily="34"/>
            </a:endParaRP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20</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10974183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7151535-31FB-7725-4404-C03B720AF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563" y="523214"/>
            <a:ext cx="6684874" cy="3848002"/>
          </a:xfrm>
          <a:prstGeom prst="rect">
            <a:avLst/>
          </a:prstGeom>
        </p:spPr>
      </p:pic>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21</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V3: Erdgeschoss oberer Platz</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9454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22</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V3: 1. und 2. Obergeschoss</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85A83C4B-5EF3-2E9C-9E57-4FA65222D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4979713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23</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V3: 2. Obergeschoss</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445BA859-04E1-9841-8B32-F5734651C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spTree>
    <p:extLst>
      <p:ext uri="{BB962C8B-B14F-4D97-AF65-F5344CB8AC3E}">
        <p14:creationId xmlns:p14="http://schemas.microsoft.com/office/powerpoint/2010/main" val="25457551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24</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V3: Untergeschoss 1</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34B6E1AA-672C-3BDE-8840-8864FD423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465" y="523875"/>
            <a:ext cx="6652900" cy="3829599"/>
          </a:xfrm>
          <a:prstGeom prst="rect">
            <a:avLst/>
          </a:prstGeom>
        </p:spPr>
      </p:pic>
    </p:spTree>
    <p:extLst>
      <p:ext uri="{BB962C8B-B14F-4D97-AF65-F5344CB8AC3E}">
        <p14:creationId xmlns:p14="http://schemas.microsoft.com/office/powerpoint/2010/main" val="25095119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25</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V3: Untergeschoss 2</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2155A08C-3D3B-05C4-737F-01CEA078E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850" y="532861"/>
            <a:ext cx="6652900" cy="3829599"/>
          </a:xfrm>
          <a:prstGeom prst="rect">
            <a:avLst/>
          </a:prstGeom>
        </p:spPr>
      </p:pic>
    </p:spTree>
    <p:extLst>
      <p:ext uri="{BB962C8B-B14F-4D97-AF65-F5344CB8AC3E}">
        <p14:creationId xmlns:p14="http://schemas.microsoft.com/office/powerpoint/2010/main" val="28969896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3. Bewertung der </a:t>
            </a:r>
          </a:p>
          <a:p>
            <a:pPr lvl="1" algn="ctr" rtl="0" hangingPunct="0">
              <a:spcBef>
                <a:spcPts val="500"/>
              </a:spcBef>
            </a:pPr>
            <a:r>
              <a:rPr lang="de-CH" sz="4400" b="1" kern="1200" dirty="0">
                <a:solidFill>
                  <a:srgbClr val="00B0F0"/>
                </a:solidFill>
                <a:latin typeface="Arial" pitchFamily="34"/>
                <a:ea typeface="+mn-ea"/>
                <a:cs typeface="Arial" pitchFamily="34"/>
              </a:rPr>
              <a:t>Varianten</a:t>
            </a: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26</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8437293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 3K3KreiKönigZwischenbericht</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3" y="501520"/>
            <a:ext cx="8136901" cy="702078"/>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err="1">
                <a:solidFill>
                  <a:srgbClr val="00B0F0"/>
                </a:solidFill>
              </a:rPr>
              <a:t>Benchmarkzahlen</a:t>
            </a:r>
            <a:r>
              <a:rPr lang="de-CH" sz="1800" b="1" dirty="0">
                <a:solidFill>
                  <a:srgbClr val="00B0F0"/>
                </a:solidFill>
              </a:rPr>
              <a:t> Variante 2, 2plus und 3: </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3" y="897564"/>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000" dirty="0">
              <a:latin typeface="Arial" panose="020B0604020202020204" pitchFamily="34" charset="0"/>
              <a:cs typeface="Arial" panose="020B0604020202020204" pitchFamily="34" charset="0"/>
            </a:endParaRPr>
          </a:p>
          <a:p>
            <a:pPr marL="0" indent="0">
              <a:spcBef>
                <a:spcPts val="600"/>
              </a:spcBef>
              <a:spcAft>
                <a:spcPts val="600"/>
              </a:spcAft>
              <a:buNone/>
            </a:pPr>
            <a:r>
              <a:rPr lang="de-CH" sz="1000" dirty="0">
                <a:latin typeface="Arial" panose="020B0604020202020204" pitchFamily="34" charset="0"/>
                <a:cs typeface="Arial" panose="020B0604020202020204" pitchFamily="34" charset="0"/>
              </a:rPr>
              <a:t>  Flächen und Kosten gemäss MBS Berger Partner, Buchs</a:t>
            </a: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nvGraphicFramePr>
        <p:xfrm>
          <a:off x="323531" y="1383030"/>
          <a:ext cx="7920875" cy="2377440"/>
        </p:xfrm>
        <a:graphic>
          <a:graphicData uri="http://schemas.openxmlformats.org/drawingml/2006/table">
            <a:tbl>
              <a:tblPr firstRow="1" bandRow="1">
                <a:tableStyleId>{2D5ABB26-0587-4C30-8999-92F81FD0307C}</a:tableStyleId>
              </a:tblPr>
              <a:tblGrid>
                <a:gridCol w="504053">
                  <a:extLst>
                    <a:ext uri="{9D8B030D-6E8A-4147-A177-3AD203B41FA5}">
                      <a16:colId xmlns:a16="http://schemas.microsoft.com/office/drawing/2014/main" val="2927991878"/>
                    </a:ext>
                  </a:extLst>
                </a:gridCol>
                <a:gridCol w="936104">
                  <a:extLst>
                    <a:ext uri="{9D8B030D-6E8A-4147-A177-3AD203B41FA5}">
                      <a16:colId xmlns:a16="http://schemas.microsoft.com/office/drawing/2014/main" val="909792802"/>
                    </a:ext>
                  </a:extLst>
                </a:gridCol>
                <a:gridCol w="1224136">
                  <a:extLst>
                    <a:ext uri="{9D8B030D-6E8A-4147-A177-3AD203B41FA5}">
                      <a16:colId xmlns:a16="http://schemas.microsoft.com/office/drawing/2014/main" val="1858311068"/>
                    </a:ext>
                  </a:extLst>
                </a:gridCol>
                <a:gridCol w="792088">
                  <a:extLst>
                    <a:ext uri="{9D8B030D-6E8A-4147-A177-3AD203B41FA5}">
                      <a16:colId xmlns:a16="http://schemas.microsoft.com/office/drawing/2014/main" val="1584287402"/>
                    </a:ext>
                  </a:extLst>
                </a:gridCol>
                <a:gridCol w="1080120">
                  <a:extLst>
                    <a:ext uri="{9D8B030D-6E8A-4147-A177-3AD203B41FA5}">
                      <a16:colId xmlns:a16="http://schemas.microsoft.com/office/drawing/2014/main" val="3601676016"/>
                    </a:ext>
                  </a:extLst>
                </a:gridCol>
                <a:gridCol w="1008112">
                  <a:extLst>
                    <a:ext uri="{9D8B030D-6E8A-4147-A177-3AD203B41FA5}">
                      <a16:colId xmlns:a16="http://schemas.microsoft.com/office/drawing/2014/main" val="4001030381"/>
                    </a:ext>
                  </a:extLst>
                </a:gridCol>
                <a:gridCol w="1296144">
                  <a:extLst>
                    <a:ext uri="{9D8B030D-6E8A-4147-A177-3AD203B41FA5}">
                      <a16:colId xmlns:a16="http://schemas.microsoft.com/office/drawing/2014/main" val="1082780922"/>
                    </a:ext>
                  </a:extLst>
                </a:gridCol>
                <a:gridCol w="1080118">
                  <a:extLst>
                    <a:ext uri="{9D8B030D-6E8A-4147-A177-3AD203B41FA5}">
                      <a16:colId xmlns:a16="http://schemas.microsoft.com/office/drawing/2014/main" val="3644950779"/>
                    </a:ext>
                  </a:extLst>
                </a:gridCol>
              </a:tblGrid>
              <a:tr h="370840">
                <a:tc>
                  <a:txBody>
                    <a:bodyPr/>
                    <a:lstStyle/>
                    <a:p>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Restaurant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Dorfplatz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Saal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Vermietbare Fläche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Parkplätze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err="1">
                          <a:solidFill>
                            <a:schemeClr val="tx1"/>
                          </a:solidFill>
                          <a:latin typeface="Arial" panose="020B0604020202020204" pitchFamily="34" charset="0"/>
                          <a:ea typeface="ＭＳ Ｐゴシック" pitchFamily="-106" charset="-128"/>
                          <a:cs typeface="Arial" panose="020B0604020202020204" pitchFamily="34" charset="0"/>
                        </a:rPr>
                        <a:t>GKS</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500857"/>
                  </a:ext>
                </a:extLst>
              </a:tr>
              <a:tr h="30842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V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Nutzfläche</a:t>
                      </a:r>
                    </a:p>
                    <a:p>
                      <a:pPr marL="0" marR="0" lvl="0" indent="0" defTabSz="91440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Plätze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120 m2</a:t>
                      </a:r>
                    </a:p>
                    <a:p>
                      <a:pPr algn="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R40+S40+T30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800m2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450m2</a:t>
                      </a: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200/300/400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500m2</a:t>
                      </a:r>
                    </a:p>
                    <a:p>
                      <a:pPr algn="r"/>
                      <a:endParaRPr lang="de-CH" sz="1200" i="1" kern="1200" dirty="0">
                        <a:solidFill>
                          <a:srgbClr val="FF0000"/>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keine TG</a:t>
                      </a:r>
                    </a:p>
                    <a:p>
                      <a:pPr algn="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0 TG + 50 AU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ca. 11 Mio.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033804"/>
                  </a:ext>
                </a:extLst>
              </a:tr>
              <a:tr h="30842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V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Nutzfläche</a:t>
                      </a:r>
                    </a:p>
                    <a:p>
                      <a:pPr marL="0" marR="0" lvl="0" indent="0" defTabSz="91440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Plätze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120 m2</a:t>
                      </a:r>
                    </a:p>
                    <a:p>
                      <a:pPr algn="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R40+S40+T30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800m2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800m2</a:t>
                      </a: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300/400/550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500m2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kleine TG</a:t>
                      </a:r>
                    </a:p>
                    <a:p>
                      <a:pPr algn="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20 TG + 50 AU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ca. 16 Mio.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970669"/>
                  </a:ext>
                </a:extLst>
              </a:tr>
              <a:tr h="30842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V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Nutzfläche</a:t>
                      </a:r>
                    </a:p>
                    <a:p>
                      <a:pPr marL="0" marR="0" lvl="0" indent="0" defTabSz="91440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Plätze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120 m2</a:t>
                      </a:r>
                    </a:p>
                    <a:p>
                      <a:pPr algn="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R40+S40+T30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1’200m2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900m2</a:t>
                      </a: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300/400/550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2’000m2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 TG</a:t>
                      </a:r>
                    </a:p>
                    <a:p>
                      <a:pPr algn="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90 TG + 10 AU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ca. 27 Mio.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6942823"/>
                  </a:ext>
                </a:extLst>
              </a:tr>
            </a:tbl>
          </a:graphicData>
        </a:graphic>
      </p:graphicFrame>
    </p:spTree>
    <p:extLst>
      <p:ext uri="{BB962C8B-B14F-4D97-AF65-F5344CB8AC3E}">
        <p14:creationId xmlns:p14="http://schemas.microsoft.com/office/powerpoint/2010/main" val="27782646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 3K3KreiKönigZwischenbericht</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3" y="501520"/>
            <a:ext cx="8136901" cy="99011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Bewertung Variante 2: </a:t>
            </a:r>
          </a:p>
          <a:p>
            <a:r>
              <a:rPr lang="de-CH" sz="1800" b="1" dirty="0">
                <a:solidFill>
                  <a:srgbClr val="00B0F0"/>
                </a:solidFill>
              </a:rPr>
              <a:t>Restaurantgebäude ersetzen, bestehender Saal sanieren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68881" y="1457350"/>
            <a:ext cx="8568952" cy="3168352"/>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054864678"/>
              </p:ext>
            </p:extLst>
          </p:nvPr>
        </p:nvGraphicFramePr>
        <p:xfrm>
          <a:off x="268881" y="1516204"/>
          <a:ext cx="8551592" cy="3474720"/>
        </p:xfrm>
        <a:graphic>
          <a:graphicData uri="http://schemas.openxmlformats.org/drawingml/2006/table">
            <a:tbl>
              <a:tblPr firstRow="1" bandRow="1">
                <a:tableStyleId>{2D5ABB26-0587-4C30-8999-92F81FD0307C}</a:tableStyleId>
              </a:tblPr>
              <a:tblGrid>
                <a:gridCol w="1422799">
                  <a:extLst>
                    <a:ext uri="{9D8B030D-6E8A-4147-A177-3AD203B41FA5}">
                      <a16:colId xmlns:a16="http://schemas.microsoft.com/office/drawing/2014/main" val="1915581126"/>
                    </a:ext>
                  </a:extLst>
                </a:gridCol>
                <a:gridCol w="1080120">
                  <a:extLst>
                    <a:ext uri="{9D8B030D-6E8A-4147-A177-3AD203B41FA5}">
                      <a16:colId xmlns:a16="http://schemas.microsoft.com/office/drawing/2014/main" val="2325301023"/>
                    </a:ext>
                  </a:extLst>
                </a:gridCol>
                <a:gridCol w="1008112">
                  <a:extLst>
                    <a:ext uri="{9D8B030D-6E8A-4147-A177-3AD203B41FA5}">
                      <a16:colId xmlns:a16="http://schemas.microsoft.com/office/drawing/2014/main" val="625416998"/>
                    </a:ext>
                  </a:extLst>
                </a:gridCol>
                <a:gridCol w="1008112">
                  <a:extLst>
                    <a:ext uri="{9D8B030D-6E8A-4147-A177-3AD203B41FA5}">
                      <a16:colId xmlns:a16="http://schemas.microsoft.com/office/drawing/2014/main" val="3866180425"/>
                    </a:ext>
                  </a:extLst>
                </a:gridCol>
                <a:gridCol w="933207">
                  <a:extLst>
                    <a:ext uri="{9D8B030D-6E8A-4147-A177-3AD203B41FA5}">
                      <a16:colId xmlns:a16="http://schemas.microsoft.com/office/drawing/2014/main" val="1215367713"/>
                    </a:ext>
                  </a:extLst>
                </a:gridCol>
                <a:gridCol w="1859545">
                  <a:extLst>
                    <a:ext uri="{9D8B030D-6E8A-4147-A177-3AD203B41FA5}">
                      <a16:colId xmlns:a16="http://schemas.microsoft.com/office/drawing/2014/main" val="3384343901"/>
                    </a:ext>
                  </a:extLst>
                </a:gridCol>
                <a:gridCol w="1239697">
                  <a:extLst>
                    <a:ext uri="{9D8B030D-6E8A-4147-A177-3AD203B41FA5}">
                      <a16:colId xmlns:a16="http://schemas.microsoft.com/office/drawing/2014/main" val="3470029299"/>
                    </a:ext>
                  </a:extLst>
                </a:gridCol>
              </a:tblGrid>
              <a:tr h="370840">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Finanzvermögen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err="1">
                          <a:solidFill>
                            <a:schemeClr val="tx1"/>
                          </a:solidFill>
                          <a:latin typeface="Arial" panose="020B0604020202020204" pitchFamily="34" charset="0"/>
                          <a:ea typeface="ＭＳ Ｐゴシック" pitchFamily="-106" charset="-128"/>
                          <a:cs typeface="Arial" panose="020B0604020202020204" pitchFamily="34" charset="0"/>
                        </a:rPr>
                        <a:t>GKS</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Zins auf Kapital</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1.25+0.5%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Reserve Werterhalt</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Unterhalt</a:t>
                      </a: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pro</a:t>
                      </a: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 Jahr</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Einnahmen</a:t>
                      </a: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Netto-betrachtung</a:t>
                      </a:r>
                    </a:p>
                    <a:p>
                      <a:pPr algn="ct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059998"/>
                  </a:ext>
                </a:extLst>
              </a:tr>
              <a:tr h="262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Restaurant ersetzen, bestehender Saal sanieren (inkl. Mantelnutzung)</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-70’000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lang="de-CH" sz="1200" i="1" kern="1200" dirty="0">
                          <a:solidFill>
                            <a:schemeClr val="tx1"/>
                          </a:solidFill>
                          <a:latin typeface="Arial" panose="020B0604020202020204" pitchFamily="34" charset="0"/>
                          <a:ea typeface="ＭＳ Ｐゴシック" pitchFamily="-106" charset="-128"/>
                          <a:cs typeface="Arial" panose="020B0604020202020204" pitchFamily="34" charset="0"/>
                        </a:rPr>
                        <a:t>Mantelnutzung +</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120’000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(bis 500m</a:t>
                      </a:r>
                      <a:r>
                        <a:rPr lang="de-CH" sz="1200" i="1" kern="1200" baseline="30000" dirty="0">
                          <a:solidFill>
                            <a:schemeClr val="tx1"/>
                          </a:solidFill>
                          <a:latin typeface="Arial" panose="020B0604020202020204" pitchFamily="34" charset="0"/>
                          <a:ea typeface="ＭＳ Ｐゴシック" pitchFamily="-106" charset="-128"/>
                          <a:cs typeface="Arial" panose="020B0604020202020204" pitchFamily="34" charset="0"/>
                        </a:rPr>
                        <a:t>2 </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 * 240Fr./m</a:t>
                      </a:r>
                      <a:r>
                        <a:rPr lang="de-CH" sz="1200" i="1" kern="1200" baseline="30000" dirty="0">
                          <a:solidFill>
                            <a:schemeClr val="tx1"/>
                          </a:solidFill>
                          <a:latin typeface="Arial" panose="020B0604020202020204" pitchFamily="34" charset="0"/>
                          <a:ea typeface="ＭＳ Ｐゴシック" pitchFamily="-106" charset="-128"/>
                          <a:cs typeface="Arial" panose="020B0604020202020204" pitchFamily="34" charset="0"/>
                        </a:rPr>
                        <a:t>2</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Restaurant +65’000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Saal +0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Parkplätze </a:t>
                      </a:r>
                      <a:r>
                        <a:rPr lang="de-CH" sz="1200" i="1" u="none" kern="1200" baseline="0" dirty="0">
                          <a:solidFill>
                            <a:schemeClr val="tx1"/>
                          </a:solidFill>
                          <a:latin typeface="Arial" panose="020B0604020202020204" pitchFamily="34" charset="0"/>
                          <a:ea typeface="ＭＳ Ｐゴシック" pitchFamily="-106" charset="-128"/>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0" kern="1200" dirty="0">
                          <a:solidFill>
                            <a:schemeClr val="tx1"/>
                          </a:solidFill>
                          <a:latin typeface="Arial" panose="020B0604020202020204" pitchFamily="34" charset="0"/>
                          <a:ea typeface="ＭＳ Ｐゴシック" pitchFamily="-106" charset="-128"/>
                          <a:cs typeface="Arial" panose="020B0604020202020204" pitchFamily="34" charset="0"/>
                        </a:rPr>
                        <a:t>-135’000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792563"/>
                  </a:ext>
                </a:extLst>
              </a:tr>
              <a:tr h="262880">
                <a:tc>
                  <a:txBody>
                    <a:bodyPr/>
                    <a:lstStyle/>
                    <a:p>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-70’000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-135’000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129168"/>
                  </a:ext>
                </a:extLst>
              </a:tr>
              <a:tr h="262880">
                <a:tc>
                  <a:txBody>
                    <a:bodyPr/>
                    <a:lstStyle/>
                    <a:p>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350824"/>
                  </a:ext>
                </a:extLst>
              </a:tr>
              <a:tr h="262880">
                <a:tc gridSpan="2">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Saal, Anteil Dorfplatz im </a:t>
                      </a: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Verwalt</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b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Rest., Mietflächen, TG </a:t>
                      </a: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Finanzv</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Amorti</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 Resp. Zins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Unterhalt</a:t>
                      </a:r>
                    </a:p>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Einnahmen</a:t>
                      </a:r>
                      <a:b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9036196"/>
                  </a:ext>
                </a:extLst>
              </a:tr>
              <a:tr h="262880">
                <a:tc>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 V-Verm.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3’600’000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-155’000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-205’000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73349858"/>
                  </a:ext>
                </a:extLst>
              </a:tr>
              <a:tr h="262880">
                <a:tc>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 F-Verm.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7’400’000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-135’000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31294461"/>
                  </a:ext>
                </a:extLst>
              </a:tr>
              <a:tr h="262880">
                <a:tc>
                  <a:txBody>
                    <a:bodyPr/>
                    <a:lstStyle/>
                    <a:p>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11’000’000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-290’000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+185’000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91805920"/>
                  </a:ext>
                </a:extLst>
              </a:tr>
            </a:tbl>
          </a:graphicData>
        </a:graphic>
      </p:graphicFrame>
    </p:spTree>
    <p:extLst>
      <p:ext uri="{BB962C8B-B14F-4D97-AF65-F5344CB8AC3E}">
        <p14:creationId xmlns:p14="http://schemas.microsoft.com/office/powerpoint/2010/main" val="34610949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 3K3KreiKönigZwischenbericht</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3" y="501520"/>
            <a:ext cx="8136901" cy="99011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Bewertung Variante 2plus: </a:t>
            </a:r>
          </a:p>
          <a:p>
            <a:r>
              <a:rPr lang="de-CH" sz="1800" b="1" dirty="0">
                <a:solidFill>
                  <a:srgbClr val="00B0F0"/>
                </a:solidFill>
              </a:rPr>
              <a:t>Variante 2,  inkl. nachträglichem Neubau Saal (Annahme für 400 Personen) an bestehendem Standort</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68881" y="1457350"/>
            <a:ext cx="8568952" cy="3168352"/>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066395466"/>
              </p:ext>
            </p:extLst>
          </p:nvPr>
        </p:nvGraphicFramePr>
        <p:xfrm>
          <a:off x="268881" y="1516204"/>
          <a:ext cx="8551592" cy="3474720"/>
        </p:xfrm>
        <a:graphic>
          <a:graphicData uri="http://schemas.openxmlformats.org/drawingml/2006/table">
            <a:tbl>
              <a:tblPr firstRow="1" bandRow="1">
                <a:tableStyleId>{2D5ABB26-0587-4C30-8999-92F81FD0307C}</a:tableStyleId>
              </a:tblPr>
              <a:tblGrid>
                <a:gridCol w="1422799">
                  <a:extLst>
                    <a:ext uri="{9D8B030D-6E8A-4147-A177-3AD203B41FA5}">
                      <a16:colId xmlns:a16="http://schemas.microsoft.com/office/drawing/2014/main" val="1915581126"/>
                    </a:ext>
                  </a:extLst>
                </a:gridCol>
                <a:gridCol w="1080120">
                  <a:extLst>
                    <a:ext uri="{9D8B030D-6E8A-4147-A177-3AD203B41FA5}">
                      <a16:colId xmlns:a16="http://schemas.microsoft.com/office/drawing/2014/main" val="2325301023"/>
                    </a:ext>
                  </a:extLst>
                </a:gridCol>
                <a:gridCol w="1008112">
                  <a:extLst>
                    <a:ext uri="{9D8B030D-6E8A-4147-A177-3AD203B41FA5}">
                      <a16:colId xmlns:a16="http://schemas.microsoft.com/office/drawing/2014/main" val="625416998"/>
                    </a:ext>
                  </a:extLst>
                </a:gridCol>
                <a:gridCol w="1008112">
                  <a:extLst>
                    <a:ext uri="{9D8B030D-6E8A-4147-A177-3AD203B41FA5}">
                      <a16:colId xmlns:a16="http://schemas.microsoft.com/office/drawing/2014/main" val="3866180425"/>
                    </a:ext>
                  </a:extLst>
                </a:gridCol>
                <a:gridCol w="933207">
                  <a:extLst>
                    <a:ext uri="{9D8B030D-6E8A-4147-A177-3AD203B41FA5}">
                      <a16:colId xmlns:a16="http://schemas.microsoft.com/office/drawing/2014/main" val="1215367713"/>
                    </a:ext>
                  </a:extLst>
                </a:gridCol>
                <a:gridCol w="1859545">
                  <a:extLst>
                    <a:ext uri="{9D8B030D-6E8A-4147-A177-3AD203B41FA5}">
                      <a16:colId xmlns:a16="http://schemas.microsoft.com/office/drawing/2014/main" val="3384343901"/>
                    </a:ext>
                  </a:extLst>
                </a:gridCol>
                <a:gridCol w="1239697">
                  <a:extLst>
                    <a:ext uri="{9D8B030D-6E8A-4147-A177-3AD203B41FA5}">
                      <a16:colId xmlns:a16="http://schemas.microsoft.com/office/drawing/2014/main" val="3470029299"/>
                    </a:ext>
                  </a:extLst>
                </a:gridCol>
              </a:tblGrid>
              <a:tr h="370840">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Finanzvermögen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err="1">
                          <a:solidFill>
                            <a:schemeClr val="tx1"/>
                          </a:solidFill>
                          <a:latin typeface="Arial" panose="020B0604020202020204" pitchFamily="34" charset="0"/>
                          <a:ea typeface="ＭＳ Ｐゴシック" pitchFamily="-106" charset="-128"/>
                          <a:cs typeface="Arial" panose="020B0604020202020204" pitchFamily="34" charset="0"/>
                        </a:rPr>
                        <a:t>GKS</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Zins auf Kapital</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1.25+0.5%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Reserve Werterhalt</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Unterhalt</a:t>
                      </a: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pro</a:t>
                      </a: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 Jahr</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Einnahmen</a:t>
                      </a: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Netto-betrachtung</a:t>
                      </a:r>
                      <a:endPar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059998"/>
                  </a:ext>
                </a:extLst>
              </a:tr>
              <a:tr h="262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Restaurant ersetzen, Neubau Saal, Tiefgarage (inkl. Mantelnutzung)</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16’000’000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lang="de-CH" sz="1200" i="1" kern="1200" dirty="0">
                          <a:solidFill>
                            <a:schemeClr val="tx1"/>
                          </a:solidFill>
                          <a:latin typeface="Arial" panose="020B0604020202020204" pitchFamily="34" charset="0"/>
                          <a:ea typeface="ＭＳ Ｐゴシック" pitchFamily="-106" charset="-128"/>
                          <a:cs typeface="Arial" panose="020B0604020202020204" pitchFamily="34" charset="0"/>
                        </a:rPr>
                        <a:t>Mantelnutzung +</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120’000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(bis 500m</a:t>
                      </a:r>
                      <a:r>
                        <a:rPr lang="de-CH" sz="1200" i="1" kern="1200" baseline="30000" dirty="0">
                          <a:solidFill>
                            <a:schemeClr val="tx1"/>
                          </a:solidFill>
                          <a:latin typeface="Arial" panose="020B0604020202020204" pitchFamily="34" charset="0"/>
                          <a:ea typeface="ＭＳ Ｐゴシック" pitchFamily="-106" charset="-128"/>
                          <a:cs typeface="Arial" panose="020B0604020202020204" pitchFamily="34" charset="0"/>
                        </a:rPr>
                        <a:t>2</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*240Fr./m</a:t>
                      </a:r>
                      <a:r>
                        <a:rPr lang="de-CH" sz="1200" i="1" kern="1200" baseline="30000" dirty="0">
                          <a:solidFill>
                            <a:schemeClr val="tx1"/>
                          </a:solidFill>
                          <a:latin typeface="Arial" panose="020B0604020202020204" pitchFamily="34" charset="0"/>
                          <a:ea typeface="ＭＳ Ｐゴシック" pitchFamily="-106" charset="-128"/>
                          <a:cs typeface="Arial" panose="020B0604020202020204" pitchFamily="34" charset="0"/>
                        </a:rPr>
                        <a:t>2</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Restaurant +65’000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Saal +40’000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Parkplätze </a:t>
                      </a:r>
                      <a:r>
                        <a:rPr lang="de-CH" sz="1200" i="1" u="none" kern="1200" baseline="0" dirty="0">
                          <a:solidFill>
                            <a:schemeClr val="tx1"/>
                          </a:solidFill>
                          <a:latin typeface="Arial" panose="020B0604020202020204" pitchFamily="34" charset="0"/>
                          <a:ea typeface="ＭＳ Ｐゴシック" pitchFamily="-106" charset="-128"/>
                          <a:cs typeface="Arial" panose="020B060402020202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0" kern="1200" dirty="0">
                          <a:solidFill>
                            <a:schemeClr val="tx1"/>
                          </a:solidFill>
                          <a:latin typeface="Arial" panose="020B0604020202020204" pitchFamily="34" charset="0"/>
                          <a:ea typeface="ＭＳ Ｐゴシック" pitchFamily="-106" charset="-128"/>
                          <a:cs typeface="Arial" panose="020B0604020202020204" pitchFamily="34" charset="0"/>
                        </a:rPr>
                        <a:t>-240’000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792563"/>
                  </a:ext>
                </a:extLst>
              </a:tr>
              <a:tr h="262880">
                <a:tc>
                  <a:txBody>
                    <a:bodyPr/>
                    <a:lstStyle/>
                    <a:p>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16’000’000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-280’000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+230’000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-240’000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129168"/>
                  </a:ext>
                </a:extLst>
              </a:tr>
              <a:tr h="262880">
                <a:tc>
                  <a:txBody>
                    <a:bodyPr/>
                    <a:lstStyle/>
                    <a:p>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350824"/>
                  </a:ext>
                </a:extLst>
              </a:tr>
              <a:tr h="262880">
                <a:tc gridSpan="2">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Saal, Anteil Dorfplatz im </a:t>
                      </a: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Verwalt</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b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Rest., Mietflächen, TG </a:t>
                      </a: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Finanzv</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Amorti</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 Resp. Zins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Reserve Werterhalt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Unterhalt</a:t>
                      </a:r>
                    </a:p>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Einnahmen</a:t>
                      </a:r>
                      <a:b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Netto Betrachtung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9036196"/>
                  </a:ext>
                </a:extLst>
              </a:tr>
              <a:tr h="262880">
                <a:tc>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 V-Verm.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8’000’000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-345’000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-385’000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73349858"/>
                  </a:ext>
                </a:extLst>
              </a:tr>
              <a:tr h="262880">
                <a:tc>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 F-Verm.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8’000’000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-55’000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4539863"/>
                  </a:ext>
                </a:extLst>
              </a:tr>
              <a:tr h="262880">
                <a:tc>
                  <a:txBody>
                    <a:bodyPr/>
                    <a:lstStyle/>
                    <a:p>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16’000’000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-485’000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-55’000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+230’000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-390’000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45858607"/>
                  </a:ext>
                </a:extLst>
              </a:tr>
            </a:tbl>
          </a:graphicData>
        </a:graphic>
      </p:graphicFrame>
    </p:spTree>
    <p:extLst>
      <p:ext uri="{BB962C8B-B14F-4D97-AF65-F5344CB8AC3E}">
        <p14:creationId xmlns:p14="http://schemas.microsoft.com/office/powerpoint/2010/main" val="42037470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1. Ausgangslage:</a:t>
            </a:r>
            <a:br>
              <a:rPr lang="de-CH" sz="4400" b="1" kern="1200" dirty="0">
                <a:solidFill>
                  <a:srgbClr val="00B0F0"/>
                </a:solidFill>
                <a:latin typeface="Arial" pitchFamily="34"/>
                <a:ea typeface="+mn-ea"/>
                <a:cs typeface="Arial" pitchFamily="34"/>
              </a:rPr>
            </a:br>
            <a:r>
              <a:rPr lang="de-CH" sz="4400" b="1" kern="1200" dirty="0">
                <a:solidFill>
                  <a:srgbClr val="00B0F0"/>
                </a:solidFill>
                <a:latin typeface="Arial" pitchFamily="34"/>
                <a:ea typeface="+mn-ea"/>
                <a:cs typeface="Arial" pitchFamily="34"/>
              </a:rPr>
              <a:t>Was bisher geschah…</a:t>
            </a: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3</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59906538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 3K3KreiKönigZwischenbericht</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3" y="501520"/>
            <a:ext cx="8136901" cy="99011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Bewertung Variante 3: </a:t>
            </a:r>
          </a:p>
          <a:p>
            <a:r>
              <a:rPr lang="de-CH" sz="1800" b="1" dirty="0">
                <a:solidFill>
                  <a:srgbClr val="00B0F0"/>
                </a:solidFill>
              </a:rPr>
              <a:t>Neubau Gesamtareal mit Dorfplatz, Restaurant, neuem Saal (Annahme: für 400 Personen), inkl. Mantelnutzung</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68881" y="1457350"/>
            <a:ext cx="8568952" cy="3168352"/>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452141934"/>
              </p:ext>
            </p:extLst>
          </p:nvPr>
        </p:nvGraphicFramePr>
        <p:xfrm>
          <a:off x="268881" y="1516204"/>
          <a:ext cx="8551592" cy="3474720"/>
        </p:xfrm>
        <a:graphic>
          <a:graphicData uri="http://schemas.openxmlformats.org/drawingml/2006/table">
            <a:tbl>
              <a:tblPr firstRow="1" bandRow="1">
                <a:tableStyleId>{2D5ABB26-0587-4C30-8999-92F81FD0307C}</a:tableStyleId>
              </a:tblPr>
              <a:tblGrid>
                <a:gridCol w="1422799">
                  <a:extLst>
                    <a:ext uri="{9D8B030D-6E8A-4147-A177-3AD203B41FA5}">
                      <a16:colId xmlns:a16="http://schemas.microsoft.com/office/drawing/2014/main" val="1915581126"/>
                    </a:ext>
                  </a:extLst>
                </a:gridCol>
                <a:gridCol w="1080120">
                  <a:extLst>
                    <a:ext uri="{9D8B030D-6E8A-4147-A177-3AD203B41FA5}">
                      <a16:colId xmlns:a16="http://schemas.microsoft.com/office/drawing/2014/main" val="2325301023"/>
                    </a:ext>
                  </a:extLst>
                </a:gridCol>
                <a:gridCol w="1008112">
                  <a:extLst>
                    <a:ext uri="{9D8B030D-6E8A-4147-A177-3AD203B41FA5}">
                      <a16:colId xmlns:a16="http://schemas.microsoft.com/office/drawing/2014/main" val="625416998"/>
                    </a:ext>
                  </a:extLst>
                </a:gridCol>
                <a:gridCol w="1008112">
                  <a:extLst>
                    <a:ext uri="{9D8B030D-6E8A-4147-A177-3AD203B41FA5}">
                      <a16:colId xmlns:a16="http://schemas.microsoft.com/office/drawing/2014/main" val="3866180425"/>
                    </a:ext>
                  </a:extLst>
                </a:gridCol>
                <a:gridCol w="933207">
                  <a:extLst>
                    <a:ext uri="{9D8B030D-6E8A-4147-A177-3AD203B41FA5}">
                      <a16:colId xmlns:a16="http://schemas.microsoft.com/office/drawing/2014/main" val="1215367713"/>
                    </a:ext>
                  </a:extLst>
                </a:gridCol>
                <a:gridCol w="1859545">
                  <a:extLst>
                    <a:ext uri="{9D8B030D-6E8A-4147-A177-3AD203B41FA5}">
                      <a16:colId xmlns:a16="http://schemas.microsoft.com/office/drawing/2014/main" val="3384343901"/>
                    </a:ext>
                  </a:extLst>
                </a:gridCol>
                <a:gridCol w="1239697">
                  <a:extLst>
                    <a:ext uri="{9D8B030D-6E8A-4147-A177-3AD203B41FA5}">
                      <a16:colId xmlns:a16="http://schemas.microsoft.com/office/drawing/2014/main" val="3470029299"/>
                    </a:ext>
                  </a:extLst>
                </a:gridCol>
              </a:tblGrid>
              <a:tr h="370840">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Finanzvermögen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err="1">
                          <a:solidFill>
                            <a:schemeClr val="tx1"/>
                          </a:solidFill>
                          <a:latin typeface="Arial" panose="020B0604020202020204" pitchFamily="34" charset="0"/>
                          <a:ea typeface="ＭＳ Ｐゴシック" pitchFamily="-106" charset="-128"/>
                          <a:cs typeface="Arial" panose="020B0604020202020204" pitchFamily="34" charset="0"/>
                        </a:rPr>
                        <a:t>GKS</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+/- 25 %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Zins auf Kapital</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1.25+0.5%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Reserve Werterhalt</a:t>
                      </a:r>
                      <a:b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Unterhalt</a:t>
                      </a: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pro</a:t>
                      </a: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 Jahr</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Einnahmen</a:t>
                      </a:r>
                    </a:p>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Netto-betrachtung</a:t>
                      </a:r>
                    </a:p>
                    <a:p>
                      <a:pPr algn="ct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059998"/>
                  </a:ext>
                </a:extLst>
              </a:tr>
              <a:tr h="262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Neubau Gesamt-areal</a:t>
                      </a:r>
                      <a:r>
                        <a:rPr lang="de-CH" sz="1200" kern="1200" baseline="0" dirty="0">
                          <a:solidFill>
                            <a:schemeClr val="tx1"/>
                          </a:solidFill>
                          <a:latin typeface="Arial" panose="020B0604020202020204" pitchFamily="34" charset="0"/>
                          <a:ea typeface="ＭＳ Ｐゴシック" pitchFamily="-106" charset="-128"/>
                          <a:cs typeface="Arial" panose="020B0604020202020204" pitchFamily="34" charset="0"/>
                        </a:rPr>
                        <a:t>: Dorfplatz, Restaurant, Saal Tiefgarage (inkl. Mantelnutzung)</a:t>
                      </a:r>
                      <a:endParaRPr lang="de-CH" sz="12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27’000’000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-480’000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-240’000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lang="de-CH" sz="1200" i="1" kern="1200" dirty="0">
                          <a:solidFill>
                            <a:schemeClr val="tx1"/>
                          </a:solidFill>
                          <a:latin typeface="Arial" panose="020B0604020202020204" pitchFamily="34" charset="0"/>
                          <a:ea typeface="ＭＳ Ｐゴシック" pitchFamily="-106" charset="-128"/>
                          <a:cs typeface="Arial" panose="020B0604020202020204" pitchFamily="34" charset="0"/>
                        </a:rPr>
                        <a:t>Mantelnutzung +</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480’000 (bis 2’000m</a:t>
                      </a:r>
                      <a:r>
                        <a:rPr lang="de-CH" sz="1200" i="1" kern="1200" baseline="30000" dirty="0">
                          <a:solidFill>
                            <a:schemeClr val="tx1"/>
                          </a:solidFill>
                          <a:latin typeface="Arial" panose="020B0604020202020204" pitchFamily="34" charset="0"/>
                          <a:ea typeface="ＭＳ Ｐゴシック" pitchFamily="-106" charset="-128"/>
                          <a:cs typeface="Arial" panose="020B0604020202020204" pitchFamily="34" charset="0"/>
                        </a:rPr>
                        <a:t>2 </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*240Fr./m</a:t>
                      </a:r>
                      <a:r>
                        <a:rPr lang="de-CH" sz="1200" i="1" kern="1200" baseline="30000" dirty="0">
                          <a:solidFill>
                            <a:schemeClr val="tx1"/>
                          </a:solidFill>
                          <a:latin typeface="Arial" panose="020B0604020202020204" pitchFamily="34" charset="0"/>
                          <a:ea typeface="ＭＳ Ｐゴシック" pitchFamily="-106" charset="-128"/>
                          <a:cs typeface="Arial" panose="020B0604020202020204" pitchFamily="34" charset="0"/>
                        </a:rPr>
                        <a:t>2</a:t>
                      </a: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Restaurant +65’000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Saal +40’000</a:t>
                      </a:r>
                    </a:p>
                    <a:p>
                      <a:pPr marL="0" indent="0" algn="r">
                        <a:buFontTx/>
                        <a:buNone/>
                      </a:pPr>
                      <a:r>
                        <a:rPr lang="de-CH" sz="1200" i="1" kern="1200" baseline="0" dirty="0">
                          <a:solidFill>
                            <a:schemeClr val="tx1"/>
                          </a:solidFill>
                          <a:latin typeface="Arial" panose="020B0604020202020204" pitchFamily="34" charset="0"/>
                          <a:ea typeface="ＭＳ Ｐゴシック" pitchFamily="-106" charset="-128"/>
                          <a:cs typeface="Arial" panose="020B0604020202020204" pitchFamily="34" charset="0"/>
                        </a:rPr>
                        <a:t>Parkplätze </a:t>
                      </a:r>
                      <a:r>
                        <a:rPr lang="de-CH" sz="1200" i="1" u="none" kern="1200" baseline="0" dirty="0">
                          <a:solidFill>
                            <a:schemeClr val="tx1"/>
                          </a:solidFill>
                          <a:latin typeface="Arial" panose="020B0604020202020204" pitchFamily="34" charset="0"/>
                          <a:ea typeface="ＭＳ Ｐゴシック" pitchFamily="-106" charset="-128"/>
                          <a:cs typeface="Arial" panose="020B0604020202020204" pitchFamily="34" charset="0"/>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0" kern="1200">
                          <a:solidFill>
                            <a:schemeClr val="tx1"/>
                          </a:solidFill>
                          <a:latin typeface="Arial" panose="020B0604020202020204" pitchFamily="34" charset="0"/>
                          <a:ea typeface="ＭＳ Ｐゴシック" pitchFamily="-106" charset="-128"/>
                          <a:cs typeface="Arial" panose="020B0604020202020204" pitchFamily="34" charset="0"/>
                        </a:rPr>
                        <a:t>-175’000</a:t>
                      </a:r>
                      <a:endParaRPr lang="de-CH" sz="1200" b="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792563"/>
                  </a:ext>
                </a:extLst>
              </a:tr>
              <a:tr h="262880">
                <a:tc>
                  <a:txBody>
                    <a:bodyPr/>
                    <a:lstStyle/>
                    <a:p>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27’000’000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-480’000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-240’000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+645’000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rPr>
                        <a:t>-175’000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129168"/>
                  </a:ext>
                </a:extLst>
              </a:tr>
              <a:tr h="262880">
                <a:tc>
                  <a:txBody>
                    <a:bodyPr/>
                    <a:lstStyle/>
                    <a:p>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350824"/>
                  </a:ext>
                </a:extLst>
              </a:tr>
              <a:tr h="262880">
                <a:tc gridSpan="2">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Saal, Anteil Dorfplatz im </a:t>
                      </a: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Verwalt</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b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Rest., Mietflächen, TG </a:t>
                      </a: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Finanzv</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r"/>
                      <a:endParaRPr lang="de-CH" sz="1200" b="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200" b="0" i="1" kern="1200" baseline="0" dirty="0" err="1">
                          <a:solidFill>
                            <a:schemeClr val="tx1"/>
                          </a:solidFill>
                          <a:latin typeface="Arial" panose="020B0604020202020204" pitchFamily="34" charset="0"/>
                          <a:ea typeface="ＭＳ Ｐゴシック" pitchFamily="-106" charset="-128"/>
                          <a:cs typeface="Arial" panose="020B0604020202020204" pitchFamily="34" charset="0"/>
                        </a:rPr>
                        <a:t>Amorti</a:t>
                      </a: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 Resp. Zins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Reserve Werterhalt</a:t>
                      </a: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Unterhalt</a:t>
                      </a:r>
                    </a:p>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Einnahmen</a:t>
                      </a:r>
                      <a:b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b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pro Jahr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Arial" panose="020B0604020202020204" pitchFamily="34" charset="0"/>
                          <a:ea typeface="ＭＳ Ｐゴシック" pitchFamily="-106" charset="-128"/>
                          <a:cs typeface="Arial" panose="020B0604020202020204" pitchFamily="34" charset="0"/>
                        </a:rPr>
                        <a:t>Netto-betrachtung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9036196"/>
                  </a:ext>
                </a:extLst>
              </a:tr>
              <a:tr h="262880">
                <a:tc>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 V-Verm.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9’000’000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-380’000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-420’000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73349858"/>
                  </a:ext>
                </a:extLst>
              </a:tr>
              <a:tr h="262880">
                <a:tc>
                  <a:txBody>
                    <a:bodyPr/>
                    <a:lstStyle/>
                    <a:p>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 F-Verm.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18’000’000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-320’000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+585’000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0" i="1" kern="1200" baseline="0" dirty="0">
                          <a:solidFill>
                            <a:schemeClr val="tx1"/>
                          </a:solidFill>
                          <a:latin typeface="Arial" panose="020B0604020202020204" pitchFamily="34" charset="0"/>
                          <a:ea typeface="ＭＳ Ｐゴシック" pitchFamily="-106" charset="-128"/>
                          <a:cs typeface="Arial" panose="020B0604020202020204" pitchFamily="34" charset="0"/>
                        </a:rPr>
                        <a:t>+105’000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48670850"/>
                  </a:ext>
                </a:extLst>
              </a:tr>
              <a:tr h="262880">
                <a:tc>
                  <a:txBody>
                    <a:bodyPr/>
                    <a:lstStyle/>
                    <a:p>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27’000’000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-700’000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-160’000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+645’000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de-CH" sz="1200" b="1" i="1" kern="1200" baseline="0" dirty="0">
                          <a:solidFill>
                            <a:schemeClr val="tx1"/>
                          </a:solidFill>
                          <a:latin typeface="Arial" panose="020B0604020202020204" pitchFamily="34" charset="0"/>
                          <a:ea typeface="ＭＳ Ｐゴシック" pitchFamily="-106" charset="-128"/>
                          <a:cs typeface="Arial" panose="020B0604020202020204" pitchFamily="34" charset="0"/>
                        </a:rPr>
                        <a:t>-315’000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630409"/>
                  </a:ext>
                </a:extLst>
              </a:tr>
            </a:tbl>
          </a:graphicData>
        </a:graphic>
      </p:graphicFrame>
    </p:spTree>
    <p:extLst>
      <p:ext uri="{BB962C8B-B14F-4D97-AF65-F5344CB8AC3E}">
        <p14:creationId xmlns:p14="http://schemas.microsoft.com/office/powerpoint/2010/main" val="13489617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31</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13" name="Titel 1">
            <a:extLst>
              <a:ext uri="{FF2B5EF4-FFF2-40B4-BE49-F238E27FC236}">
                <a16:creationId xmlns:a16="http://schemas.microsoft.com/office/drawing/2014/main" id="{370DA615-2ACD-5E9A-B7EB-72ECB8A41999}"/>
              </a:ext>
            </a:extLst>
          </p:cNvPr>
          <p:cNvSpPr txBox="1">
            <a:spLocks/>
          </p:cNvSpPr>
          <p:nvPr/>
        </p:nvSpPr>
        <p:spPr>
          <a:xfrm>
            <a:off x="251523" y="627534"/>
            <a:ext cx="8136901" cy="99011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Richtterminprogramm</a:t>
            </a:r>
          </a:p>
        </p:txBody>
      </p:sp>
      <p:pic>
        <p:nvPicPr>
          <p:cNvPr id="7" name="Grafik 6">
            <a:extLst>
              <a:ext uri="{FF2B5EF4-FFF2-40B4-BE49-F238E27FC236}">
                <a16:creationId xmlns:a16="http://schemas.microsoft.com/office/drawing/2014/main" id="{3DAB699F-A541-0F1C-E69F-D70295136E06}"/>
              </a:ext>
            </a:extLst>
          </p:cNvPr>
          <p:cNvPicPr>
            <a:picLocks noChangeAspect="1"/>
          </p:cNvPicPr>
          <p:nvPr/>
        </p:nvPicPr>
        <p:blipFill rotWithShape="1">
          <a:blip r:embed="rId2">
            <a:extLst>
              <a:ext uri="{28A0092B-C50C-407E-A947-70E740481C1C}">
                <a14:useLocalDpi xmlns:a14="http://schemas.microsoft.com/office/drawing/2010/main" val="0"/>
              </a:ext>
            </a:extLst>
          </a:blip>
          <a:srcRect l="11390" t="31800" r="8421" b="36000"/>
          <a:stretch/>
        </p:blipFill>
        <p:spPr>
          <a:xfrm>
            <a:off x="107504" y="1312777"/>
            <a:ext cx="8928992" cy="2592288"/>
          </a:xfrm>
          <a:prstGeom prst="rect">
            <a:avLst/>
          </a:prstGeom>
        </p:spPr>
      </p:pic>
    </p:spTree>
    <p:extLst>
      <p:ext uri="{BB962C8B-B14F-4D97-AF65-F5344CB8AC3E}">
        <p14:creationId xmlns:p14="http://schemas.microsoft.com/office/powerpoint/2010/main" val="14581681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4. </a:t>
            </a:r>
            <a:r>
              <a:rPr lang="de-CH" sz="4400" b="1" kern="1200" dirty="0">
                <a:solidFill>
                  <a:srgbClr val="00B0F0"/>
                </a:solidFill>
                <a:latin typeface="Arial" pitchFamily="34"/>
                <a:cs typeface="Arial" pitchFamily="34"/>
              </a:rPr>
              <a:t>Ausblick</a:t>
            </a:r>
            <a:br>
              <a:rPr lang="de-CH" sz="4400" b="1" kern="1200" dirty="0">
                <a:solidFill>
                  <a:srgbClr val="00B0F0"/>
                </a:solidFill>
                <a:latin typeface="Arial" pitchFamily="34"/>
                <a:cs typeface="Arial" pitchFamily="34"/>
              </a:rPr>
            </a:br>
            <a:r>
              <a:rPr lang="de-CH" sz="4400" b="1" kern="1200" dirty="0">
                <a:solidFill>
                  <a:srgbClr val="00B0F0"/>
                </a:solidFill>
                <a:latin typeface="Arial" pitchFamily="34"/>
                <a:cs typeface="Arial" pitchFamily="34"/>
              </a:rPr>
              <a:t>nächste Schritte</a:t>
            </a: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32</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14779378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77408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Variantenempfehlung des Gemeinderates, der Baukommission 3K und der Mehrheit der Echogruppe</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323528" y="1203598"/>
            <a:ext cx="8568952" cy="370875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lgn="ctr">
              <a:spcBef>
                <a:spcPts val="600"/>
              </a:spcBef>
              <a:spcAft>
                <a:spcPts val="600"/>
              </a:spcAft>
              <a:buNone/>
            </a:pPr>
            <a:r>
              <a:rPr lang="de-CH" sz="2400" b="1" dirty="0">
                <a:solidFill>
                  <a:srgbClr val="00B0F0"/>
                </a:solidFill>
                <a:latin typeface="Arial" pitchFamily="34"/>
                <a:cs typeface="Arial" pitchFamily="34"/>
              </a:rPr>
              <a:t>Variante 3 sei weiterzuverfolgen</a:t>
            </a:r>
            <a:r>
              <a:rPr lang="de-CH" sz="2800" b="1" dirty="0">
                <a:solidFill>
                  <a:srgbClr val="00B0F0"/>
                </a:solidFill>
                <a:latin typeface="Arial" pitchFamily="34"/>
                <a:cs typeface="Arial" pitchFamily="34"/>
              </a:rPr>
              <a:t/>
            </a:r>
            <a:br>
              <a:rPr lang="de-CH" sz="2800" b="1" dirty="0">
                <a:solidFill>
                  <a:srgbClr val="00B0F0"/>
                </a:solidFill>
                <a:latin typeface="Arial" pitchFamily="34"/>
                <a:cs typeface="Arial" pitchFamily="34"/>
              </a:rPr>
            </a:br>
            <a:r>
              <a:rPr lang="de-CH" sz="1800" b="1" dirty="0">
                <a:solidFill>
                  <a:srgbClr val="00B0F0"/>
                </a:solidFill>
              </a:rPr>
              <a:t>Neubau Gesamtareal mit Dorfplatz, Restaurant, neuem Saal</a:t>
            </a:r>
            <a:endParaRPr lang="de-CH" sz="1800" dirty="0">
              <a:solidFill>
                <a:srgbClr val="FF0000"/>
              </a:solidFill>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  grosser Dorfplatz wird nur möglich, wenn der Gemeindesaal «verschoben» werden kann bzw. erst die neue Platzierung erlaubt eine optimale Nutzung.</a:t>
            </a:r>
          </a:p>
        </p:txBody>
      </p:sp>
      <p:sp>
        <p:nvSpPr>
          <p:cNvPr id="5" name="Datumsplatzhalter 3"/>
          <p:cNvSpPr>
            <a:spLocks noGrp="1"/>
          </p:cNvSpPr>
          <p:nvPr>
            <p:ph type="dt" sz="half" idx="7"/>
          </p:nvPr>
        </p:nvSpPr>
        <p:spPr>
          <a:xfrm>
            <a:off x="457200" y="4767260"/>
            <a:ext cx="2133596" cy="273844"/>
          </a:xfrm>
        </p:spPr>
        <p:txBody>
          <a:bodyPr/>
          <a:lstStyle/>
          <a:p>
            <a:pPr lvl="0"/>
            <a:r>
              <a:rPr lang="de-CH" dirty="0"/>
              <a:t>06.09.2022</a:t>
            </a:r>
          </a:p>
        </p:txBody>
      </p:sp>
    </p:spTree>
    <p:extLst>
      <p:ext uri="{BB962C8B-B14F-4D97-AF65-F5344CB8AC3E}">
        <p14:creationId xmlns:p14="http://schemas.microsoft.com/office/powerpoint/2010/main" val="24103109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08E5AEC-6697-428D-90AE-59C56AD7C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850" y="523875"/>
            <a:ext cx="6652900" cy="3829599"/>
          </a:xfrm>
          <a:prstGeom prst="rect">
            <a:avLst/>
          </a:prstGeom>
        </p:spPr>
      </p:pic>
      <p:pic>
        <p:nvPicPr>
          <p:cNvPr id="7" name="Grafik 6">
            <a:extLst>
              <a:ext uri="{FF2B5EF4-FFF2-40B4-BE49-F238E27FC236}">
                <a16:creationId xmlns:a16="http://schemas.microsoft.com/office/drawing/2014/main" id="{C7151535-31FB-7725-4404-C03B720AFC88}"/>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1229563" y="523214"/>
            <a:ext cx="6684874" cy="3848002"/>
          </a:xfrm>
          <a:prstGeom prst="rect">
            <a:avLst/>
          </a:prstGeom>
        </p:spPr>
      </p:pic>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34</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Vergleich Platzgrösse V2 zu V3</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683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77408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Variantenempfehlung des Gemeinderates, der Baukommission 3K und der Mehrheit der Echogruppe</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323528" y="1203598"/>
            <a:ext cx="8568952" cy="370875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lgn="ctr">
              <a:spcBef>
                <a:spcPts val="600"/>
              </a:spcBef>
              <a:spcAft>
                <a:spcPts val="600"/>
              </a:spcAft>
              <a:buNone/>
            </a:pPr>
            <a:r>
              <a:rPr lang="de-CH" sz="2400" b="1" dirty="0">
                <a:solidFill>
                  <a:srgbClr val="00B0F0"/>
                </a:solidFill>
                <a:latin typeface="Arial" pitchFamily="34"/>
                <a:cs typeface="Arial" pitchFamily="34"/>
              </a:rPr>
              <a:t>Variante 3 sei weiterzuverfolgen</a:t>
            </a:r>
            <a:r>
              <a:rPr lang="de-CH" sz="2800" b="1" dirty="0">
                <a:solidFill>
                  <a:srgbClr val="00B0F0"/>
                </a:solidFill>
                <a:latin typeface="Arial" pitchFamily="34"/>
                <a:cs typeface="Arial" pitchFamily="34"/>
              </a:rPr>
              <a:t/>
            </a:r>
            <a:br>
              <a:rPr lang="de-CH" sz="2800" b="1" dirty="0">
                <a:solidFill>
                  <a:srgbClr val="00B0F0"/>
                </a:solidFill>
                <a:latin typeface="Arial" pitchFamily="34"/>
                <a:cs typeface="Arial" pitchFamily="34"/>
              </a:rPr>
            </a:br>
            <a:r>
              <a:rPr lang="de-CH" sz="1800" b="1" dirty="0">
                <a:solidFill>
                  <a:srgbClr val="00B0F0"/>
                </a:solidFill>
              </a:rPr>
              <a:t>Neubau Gesamtareal mit Dorfplatz, Restaurant, neuem Saal</a:t>
            </a:r>
            <a:endParaRPr lang="de-CH" sz="1800" dirty="0">
              <a:solidFill>
                <a:srgbClr val="FF0000"/>
              </a:solidFill>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  grosser Dorfplatz wird nur möglich, wenn der Gemeindesaal «verschoben» werden kann bzw. erst die neue Platzierung erlaubt eine optimale Nutzung.</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Einer nachhaltigen und ausreichenden Belebung des Dorfzentrums kann einzig die Variante 3 genügen. Die moderate Vergrösserung (+1/3) und Modernisierung des Gemeindesaals ist sinnvoll und zweckmässig. </a:t>
            </a:r>
            <a:r>
              <a:rPr lang="de-CH" sz="1800" dirty="0">
                <a:solidFill>
                  <a:srgbClr val="FF0000"/>
                </a:solidFill>
                <a:latin typeface="Arial" panose="020B0604020202020204" pitchFamily="34" charset="0"/>
                <a:cs typeface="Arial" panose="020B0604020202020204" pitchFamily="34" charset="0"/>
              </a:rPr>
              <a:t> </a:t>
            </a:r>
          </a:p>
        </p:txBody>
      </p:sp>
      <p:sp>
        <p:nvSpPr>
          <p:cNvPr id="5" name="Datumsplatzhalter 3"/>
          <p:cNvSpPr>
            <a:spLocks noGrp="1"/>
          </p:cNvSpPr>
          <p:nvPr>
            <p:ph type="dt" sz="half" idx="7"/>
          </p:nvPr>
        </p:nvSpPr>
        <p:spPr>
          <a:xfrm>
            <a:off x="457200" y="4767260"/>
            <a:ext cx="2133596" cy="273844"/>
          </a:xfrm>
        </p:spPr>
        <p:txBody>
          <a:bodyPr/>
          <a:lstStyle/>
          <a:p>
            <a:pPr lvl="0"/>
            <a:r>
              <a:rPr lang="de-CH" dirty="0"/>
              <a:t>06.09.2022</a:t>
            </a:r>
          </a:p>
        </p:txBody>
      </p:sp>
    </p:spTree>
    <p:extLst>
      <p:ext uri="{BB962C8B-B14F-4D97-AF65-F5344CB8AC3E}">
        <p14:creationId xmlns:p14="http://schemas.microsoft.com/office/powerpoint/2010/main" val="37169043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7151535-31FB-7725-4404-C03B720AFC88}"/>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1229563" y="523214"/>
            <a:ext cx="6684874" cy="3848002"/>
          </a:xfrm>
          <a:prstGeom prst="rect">
            <a:avLst/>
          </a:prstGeom>
        </p:spPr>
      </p:pic>
      <p:sp>
        <p:nvSpPr>
          <p:cNvPr id="2" name="Titel 1"/>
          <p:cNvSpPr>
            <a:spLocks noGrp="1"/>
          </p:cNvSpPr>
          <p:nvPr>
            <p:ph type="title"/>
          </p:nvPr>
        </p:nvSpPr>
        <p:spPr/>
        <p:txBody>
          <a:bodyPr/>
          <a:lstStyle/>
          <a:p>
            <a:r>
              <a:rPr lang="de-DE" dirty="0"/>
              <a:t>Informationsveranstaltung 3K</a:t>
            </a:r>
            <a:endParaRPr lang="de-CH" dirty="0"/>
          </a:p>
        </p:txBody>
      </p:sp>
      <p:sp>
        <p:nvSpPr>
          <p:cNvPr id="4" name="Datumsplatzhalter 3"/>
          <p:cNvSpPr>
            <a:spLocks noGrp="1"/>
          </p:cNvSpPr>
          <p:nvPr>
            <p:ph type="dt" sz="half" idx="7"/>
          </p:nvPr>
        </p:nvSpPr>
        <p:spPr/>
        <p:txBody>
          <a:bodyPr/>
          <a:lstStyle/>
          <a:p>
            <a:pPr lvl="0"/>
            <a:endParaRPr lang="de-CH" dirty="0"/>
          </a:p>
        </p:txBody>
      </p:sp>
      <p:sp>
        <p:nvSpPr>
          <p:cNvPr id="5" name="Foliennummernplatzhalter 4"/>
          <p:cNvSpPr>
            <a:spLocks noGrp="1"/>
          </p:cNvSpPr>
          <p:nvPr>
            <p:ph type="sldNum" sz="quarter" idx="8"/>
          </p:nvPr>
        </p:nvSpPr>
        <p:spPr/>
        <p:txBody>
          <a:bodyPr/>
          <a:lstStyle/>
          <a:p>
            <a:pPr lvl="0"/>
            <a:fld id="{17E2D71B-C16B-4273-A8B7-9623DAC346A4}" type="slidenum">
              <a:rPr lang="de-CH" smtClean="0"/>
              <a:t>36</a:t>
            </a:fld>
            <a:endParaRPr lang="de-CH"/>
          </a:p>
        </p:txBody>
      </p:sp>
      <p:sp>
        <p:nvSpPr>
          <p:cNvPr id="6" name="Fußzeilenplatzhalter 5"/>
          <p:cNvSpPr>
            <a:spLocks noGrp="1"/>
          </p:cNvSpPr>
          <p:nvPr>
            <p:ph type="ftr" sz="quarter" idx="9"/>
          </p:nvPr>
        </p:nvSpPr>
        <p:spPr/>
        <p:txBody>
          <a:bodyPr/>
          <a:lstStyle/>
          <a:p>
            <a:pPr lvl="0"/>
            <a:endParaRPr lang="de-CH" dirty="0"/>
          </a:p>
        </p:txBody>
      </p:sp>
      <p:sp>
        <p:nvSpPr>
          <p:cNvPr id="9" name="Rectangle 3">
            <a:extLst>
              <a:ext uri="{FF2B5EF4-FFF2-40B4-BE49-F238E27FC236}">
                <a16:creationId xmlns:a16="http://schemas.microsoft.com/office/drawing/2014/main" id="{C461740C-D7CF-013A-F932-79352E786AF2}"/>
              </a:ext>
            </a:extLst>
          </p:cNvPr>
          <p:cNvSpPr txBox="1">
            <a:spLocks noChangeArrowheads="1"/>
          </p:cNvSpPr>
          <p:nvPr/>
        </p:nvSpPr>
        <p:spPr bwMode="auto">
          <a:xfrm>
            <a:off x="251520" y="4371216"/>
            <a:ext cx="8568952" cy="39604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Frequentierung Dorfzentrum</a:t>
            </a:r>
            <a:endParaRPr lang="de-CH" sz="1800" dirty="0">
              <a:latin typeface="Arial" panose="020B0604020202020204" pitchFamily="34" charset="0"/>
              <a:cs typeface="Arial" panose="020B0604020202020204" pitchFamily="34" charset="0"/>
            </a:endParaRPr>
          </a:p>
          <a:p>
            <a:pPr marL="285750" lvl="1">
              <a:lnSpc>
                <a:spcPct val="100000"/>
              </a:lnSpc>
              <a:spcBef>
                <a:spcPct val="20000"/>
              </a:spcBef>
              <a:buFont typeface="Symbol" panose="05050102010706020507" pitchFamily="18" charset="2"/>
              <a:buChar char="-"/>
            </a:pPr>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2005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77408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Variantenempfehlung des Gemeinderates, der Baukommission 3K und der Mehrheit der Echogruppe</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323528" y="1203598"/>
            <a:ext cx="8568952" cy="3708754"/>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lgn="ctr">
              <a:spcBef>
                <a:spcPts val="600"/>
              </a:spcBef>
              <a:spcAft>
                <a:spcPts val="600"/>
              </a:spcAft>
              <a:buNone/>
            </a:pPr>
            <a:r>
              <a:rPr lang="de-CH" sz="2400" b="1" dirty="0">
                <a:solidFill>
                  <a:srgbClr val="00B0F0"/>
                </a:solidFill>
                <a:latin typeface="Arial" pitchFamily="34"/>
                <a:cs typeface="Arial" pitchFamily="34"/>
              </a:rPr>
              <a:t>Variante 3 sei weiterzuverfolgen</a:t>
            </a:r>
            <a:r>
              <a:rPr lang="de-CH" sz="2800" b="1" dirty="0">
                <a:solidFill>
                  <a:srgbClr val="00B0F0"/>
                </a:solidFill>
                <a:latin typeface="Arial" pitchFamily="34"/>
                <a:cs typeface="Arial" pitchFamily="34"/>
              </a:rPr>
              <a:t/>
            </a:r>
            <a:br>
              <a:rPr lang="de-CH" sz="2800" b="1" dirty="0">
                <a:solidFill>
                  <a:srgbClr val="00B0F0"/>
                </a:solidFill>
                <a:latin typeface="Arial" pitchFamily="34"/>
                <a:cs typeface="Arial" pitchFamily="34"/>
              </a:rPr>
            </a:br>
            <a:r>
              <a:rPr lang="de-CH" sz="1800" b="1" dirty="0">
                <a:solidFill>
                  <a:srgbClr val="00B0F0"/>
                </a:solidFill>
              </a:rPr>
              <a:t>Neubau Gesamtareal mit Dorfplatz, Restaurant, neuem Saal</a:t>
            </a:r>
            <a:endParaRPr lang="de-CH" sz="1800" dirty="0">
              <a:solidFill>
                <a:srgbClr val="FF0000"/>
              </a:solidFill>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  grosser Dorfplatz wird nur möglich, wenn der Gemeindesaal «verschoben» werden kann bzw. erst die neue Platzierung erlaubt eine optimale Nutzung.</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Einer nachhaltigen und ausreichenden Belebung des Dorfzentrums kann einzig die Variante 3 genügen. Die moderate Vergrösserung (+1/3) und Modernisierung des Gemeindesaals ist sinnvoll und zweckmässig. </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Gemäss aktueller Ortsplanung wird die Gemeinde </a:t>
            </a:r>
            <a:r>
              <a:rPr lang="de-CH" sz="1800" dirty="0" err="1">
                <a:latin typeface="Arial" panose="020B0604020202020204" pitchFamily="34" charset="0"/>
                <a:cs typeface="Arial" panose="020B0604020202020204" pitchFamily="34" charset="0"/>
              </a:rPr>
              <a:t>Sevelen</a:t>
            </a:r>
            <a:r>
              <a:rPr lang="de-CH" sz="1800" dirty="0">
                <a:latin typeface="Arial" panose="020B0604020202020204" pitchFamily="34" charset="0"/>
                <a:cs typeface="Arial" panose="020B0604020202020204" pitchFamily="34" charset="0"/>
              </a:rPr>
              <a:t> sich künftig einzig noch als Wohngemeinde weiterentwickeln können; entsprechend soll in einen lebenswerten und attraktiven Dorfkern für die Bevölkerung und das Gewerbe investiert werden. </a:t>
            </a:r>
          </a:p>
        </p:txBody>
      </p:sp>
      <p:sp>
        <p:nvSpPr>
          <p:cNvPr id="5" name="Datumsplatzhalter 3"/>
          <p:cNvSpPr>
            <a:spLocks noGrp="1"/>
          </p:cNvSpPr>
          <p:nvPr>
            <p:ph type="dt" sz="half" idx="7"/>
          </p:nvPr>
        </p:nvSpPr>
        <p:spPr>
          <a:xfrm>
            <a:off x="457200" y="4767260"/>
            <a:ext cx="2133596" cy="273844"/>
          </a:xfrm>
        </p:spPr>
        <p:txBody>
          <a:bodyPr/>
          <a:lstStyle/>
          <a:p>
            <a:pPr lvl="0"/>
            <a:r>
              <a:rPr lang="de-CH" dirty="0"/>
              <a:t>06.09.2022</a:t>
            </a:r>
          </a:p>
        </p:txBody>
      </p:sp>
    </p:spTree>
    <p:extLst>
      <p:ext uri="{BB962C8B-B14F-4D97-AF65-F5344CB8AC3E}">
        <p14:creationId xmlns:p14="http://schemas.microsoft.com/office/powerpoint/2010/main" val="263546111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56475"/>
            <a:ext cx="6059015" cy="396044"/>
          </a:xfrm>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Zielsetzung</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2" y="843558"/>
            <a:ext cx="8568952" cy="3793473"/>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lvl="1">
              <a:spcBef>
                <a:spcPts val="600"/>
              </a:spcBef>
              <a:spcAft>
                <a:spcPts val="600"/>
              </a:spcAft>
              <a:buFont typeface="Symbol" panose="05050102010706020507" pitchFamily="18" charset="2"/>
              <a:buChar char="Þ"/>
            </a:pPr>
            <a:endParaRPr lang="de-CH" sz="1800" dirty="0">
              <a:latin typeface="Arial" panose="020B0604020202020204" pitchFamily="34" charset="0"/>
              <a:cs typeface="Arial" panose="020B0604020202020204" pitchFamily="34" charset="0"/>
            </a:endParaRPr>
          </a:p>
          <a:p>
            <a:pPr lvl="1">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Zielsetzung: Die Investitionstätigkeit auf dem Areal Drei Könige soll möglichst keine Erhöhung des Steuerfusses zur Folge haben. </a:t>
            </a:r>
          </a:p>
          <a:p>
            <a:pPr lvl="1">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An dieser Stelle kommt das weitere Vorgehen auf dem Areal </a:t>
            </a:r>
            <a:r>
              <a:rPr lang="de-CH" sz="1800" dirty="0" err="1">
                <a:latin typeface="Arial" panose="020B0604020202020204" pitchFamily="34" charset="0"/>
                <a:cs typeface="Arial" panose="020B0604020202020204" pitchFamily="34" charset="0"/>
              </a:rPr>
              <a:t>Gärbi</a:t>
            </a:r>
            <a:r>
              <a:rPr lang="de-CH" sz="1800" dirty="0">
                <a:latin typeface="Arial" panose="020B0604020202020204" pitchFamily="34" charset="0"/>
                <a:cs typeface="Arial" panose="020B0604020202020204" pitchFamily="34" charset="0"/>
              </a:rPr>
              <a:t> ins Spiel…</a:t>
            </a:r>
          </a:p>
        </p:txBody>
      </p:sp>
      <p:sp>
        <p:nvSpPr>
          <p:cNvPr id="5" name="Fußzeilenplatzhalter 5"/>
          <p:cNvSpPr>
            <a:spLocks noGrp="1"/>
          </p:cNvSpPr>
          <p:nvPr>
            <p:ph type="ftr" sz="quarter" idx="4294967295"/>
          </p:nvPr>
        </p:nvSpPr>
        <p:spPr>
          <a:xfrm>
            <a:off x="3124200" y="4767264"/>
            <a:ext cx="2895600" cy="273844"/>
          </a:xfrm>
          <a:prstGeom prst="rect">
            <a:avLst/>
          </a:prstGeom>
        </p:spPr>
        <p:txBody>
          <a:bodyPr/>
          <a:lstStyle/>
          <a:p>
            <a:pPr algn="ctr">
              <a:defRPr/>
            </a:pPr>
            <a:endParaRPr lang="de-CH" dirty="0"/>
          </a:p>
        </p:txBody>
      </p:sp>
      <p:sp>
        <p:nvSpPr>
          <p:cNvPr id="6"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6718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56475"/>
            <a:ext cx="6059015" cy="396044"/>
          </a:xfrm>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Investition im Finanzvermögen: Areal </a:t>
            </a:r>
            <a:r>
              <a:rPr lang="de-CH" sz="1800" b="1" dirty="0" err="1">
                <a:solidFill>
                  <a:srgbClr val="00B0F0"/>
                </a:solidFill>
              </a:rPr>
              <a:t>Gärbi</a:t>
            </a:r>
            <a:endParaRPr lang="de-CH" sz="1800" b="1" dirty="0">
              <a:solidFill>
                <a:srgbClr val="00B0F0"/>
              </a:solidFill>
            </a:endParaRP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87524" y="866509"/>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spcBef>
                <a:spcPts val="600"/>
              </a:spcBef>
              <a:spcAft>
                <a:spcPts val="600"/>
              </a:spcAft>
              <a:buNone/>
            </a:pPr>
            <a:r>
              <a:rPr lang="de-CH" sz="1800" dirty="0">
                <a:latin typeface="Arial" panose="020B0604020202020204" pitchFamily="34" charset="0"/>
                <a:cs typeface="Arial" panose="020B0604020202020204" pitchFamily="34" charset="0"/>
              </a:rPr>
              <a:t>Im November 2021 gibt der Gemeinderat eine Nutzungsanalyse, Grobkosten-schätzung inkl. Ertragsberechnung in Auftrag.</a:t>
            </a:r>
          </a:p>
          <a:p>
            <a:pPr marL="0" indent="0">
              <a:spcBef>
                <a:spcPts val="600"/>
              </a:spcBef>
              <a:spcAft>
                <a:spcPts val="600"/>
              </a:spcAft>
              <a:buNone/>
            </a:pPr>
            <a:r>
              <a:rPr lang="de-CH" sz="1800" dirty="0">
                <a:latin typeface="Arial" panose="020B0604020202020204" pitchFamily="34" charset="0"/>
                <a:cs typeface="Arial" panose="020B0604020202020204" pitchFamily="34" charset="0"/>
              </a:rPr>
              <a:t>Mit Vorliegen der beauftragten Unterlagen erwägt der Gemeinderat im Juni 2022:</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Auf dem Areal </a:t>
            </a:r>
            <a:r>
              <a:rPr lang="de-CH" sz="1800" dirty="0" err="1">
                <a:latin typeface="Arial" panose="020B0604020202020204" pitchFamily="34" charset="0"/>
                <a:cs typeface="Arial" panose="020B0604020202020204" pitchFamily="34" charset="0"/>
              </a:rPr>
              <a:t>Gärbi</a:t>
            </a:r>
            <a:r>
              <a:rPr lang="de-CH" sz="1800" dirty="0">
                <a:latin typeface="Arial" panose="020B0604020202020204" pitchFamily="34" charset="0"/>
                <a:cs typeface="Arial" panose="020B0604020202020204" pitchFamily="34" charset="0"/>
              </a:rPr>
              <a:t> sind zwischen 18 und 22 Wohnungen realisierbar.</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Bezahlbares Generationenwohnen steht dabei im Vordergrund.</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Die Realisierung soll durch die politische Gemeinde im Finanzvermögen erfolgen (Grobkostenschätzung (+/- 25%) 13,2 Mio. Franken).</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Gemäss Ertragsberechnung ist ein Gewinn aus dem Anlagewert von rund 160’000 Franken pro Jahr möglich; dies entspricht aktuell rund 1,8 Steuerfussprozent.</a:t>
            </a:r>
          </a:p>
          <a:p>
            <a:pPr>
              <a:spcBef>
                <a:spcPts val="600"/>
              </a:spcBef>
              <a:spcAft>
                <a:spcPts val="600"/>
              </a:spcAft>
              <a:buFont typeface="Symbol" panose="05050102010706020507" pitchFamily="18" charset="2"/>
              <a:buChar char="Þ"/>
            </a:pPr>
            <a:endParaRPr lang="de-CH" sz="1800" dirty="0">
              <a:latin typeface="Arial" panose="020B0604020202020204" pitchFamily="34" charset="0"/>
              <a:cs typeface="Arial" panose="020B0604020202020204" pitchFamily="34" charset="0"/>
            </a:endParaRPr>
          </a:p>
        </p:txBody>
      </p:sp>
      <p:sp>
        <p:nvSpPr>
          <p:cNvPr id="5" name="Fußzeilenplatzhalter 5"/>
          <p:cNvSpPr>
            <a:spLocks noGrp="1"/>
          </p:cNvSpPr>
          <p:nvPr>
            <p:ph type="ftr" sz="quarter" idx="4294967295"/>
          </p:nvPr>
        </p:nvSpPr>
        <p:spPr>
          <a:xfrm>
            <a:off x="3124200" y="4767264"/>
            <a:ext cx="2895600" cy="273844"/>
          </a:xfrm>
          <a:prstGeom prst="rect">
            <a:avLst/>
          </a:prstGeom>
        </p:spPr>
        <p:txBody>
          <a:bodyPr/>
          <a:lstStyle/>
          <a:p>
            <a:pPr algn="ctr">
              <a:defRPr/>
            </a:pPr>
            <a:endParaRPr lang="de-CH" dirty="0"/>
          </a:p>
        </p:txBody>
      </p:sp>
      <p:sp>
        <p:nvSpPr>
          <p:cNvPr id="6"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5813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49914" y="501520"/>
            <a:ext cx="6059015"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Ausgangslage: Was bisher geschah…</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49914" y="903799"/>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1" indent="0">
              <a:lnSpc>
                <a:spcPct val="100000"/>
              </a:lnSpc>
              <a:spcBef>
                <a:spcPct val="20000"/>
              </a:spcBef>
              <a:buNone/>
            </a:pPr>
            <a:r>
              <a:rPr lang="de-CH" sz="1800" kern="0" dirty="0">
                <a:latin typeface="Arial" panose="020B0604020202020204" pitchFamily="34" charset="0"/>
                <a:ea typeface="ＭＳ Ｐゴシック" pitchFamily="-111" charset="-128"/>
                <a:cs typeface="Arial" panose="020B0604020202020204" pitchFamily="34" charset="0"/>
              </a:rPr>
              <a:t>An der Budgetversammlung 2020 vom 17. Dezember 2019 wird folgender Antrag (gestellt von Peter Meister) mit überragendem Mehr angenommen:</a:t>
            </a:r>
          </a:p>
          <a:p>
            <a:pPr marL="0" lvl="1" indent="0">
              <a:lnSpc>
                <a:spcPct val="100000"/>
              </a:lnSpc>
              <a:spcBef>
                <a:spcPct val="20000"/>
              </a:spcBef>
              <a:buNone/>
            </a:pPr>
            <a:endParaRPr lang="de-CH" sz="1200" kern="0" dirty="0">
              <a:latin typeface="Arial" panose="020B0604020202020204" pitchFamily="34" charset="0"/>
              <a:ea typeface="ＭＳ Ｐゴシック" pitchFamily="-111" charset="-128"/>
              <a:cs typeface="Arial" panose="020B0604020202020204" pitchFamily="34" charset="0"/>
            </a:endParaRPr>
          </a:p>
          <a:p>
            <a:pPr marL="0" indent="0">
              <a:buNone/>
            </a:pPr>
            <a:r>
              <a:rPr lang="de-CH" sz="1800" b="1" kern="0" dirty="0">
                <a:latin typeface="Arial" panose="020B0604020202020204" pitchFamily="34" charset="0"/>
                <a:ea typeface="ＭＳ Ｐゴシック" pitchFamily="-111" charset="-128"/>
                <a:cs typeface="Arial" panose="020B0604020202020204" pitchFamily="34" charset="0"/>
              </a:rPr>
              <a:t>Erster Teil des Antrages:</a:t>
            </a:r>
            <a:r>
              <a:rPr lang="de-CH" sz="1800" kern="0" dirty="0">
                <a:latin typeface="Arial" panose="020B0604020202020204" pitchFamily="34" charset="0"/>
                <a:ea typeface="ＭＳ Ｐゴシック" pitchFamily="-111" charset="-128"/>
                <a:cs typeface="Arial" panose="020B0604020202020204" pitchFamily="34" charset="0"/>
              </a:rPr>
              <a:t/>
            </a:r>
            <a:br>
              <a:rPr lang="de-CH" sz="1800" kern="0" dirty="0">
                <a:latin typeface="Arial" panose="020B0604020202020204" pitchFamily="34" charset="0"/>
                <a:ea typeface="ＭＳ Ｐゴシック" pitchFamily="-111" charset="-128"/>
                <a:cs typeface="Arial" panose="020B0604020202020204" pitchFamily="34" charset="0"/>
              </a:rPr>
            </a:br>
            <a:r>
              <a:rPr lang="de-CH" sz="1800" kern="0" dirty="0">
                <a:latin typeface="Arial" panose="020B0604020202020204" pitchFamily="34" charset="0"/>
                <a:ea typeface="ＭＳ Ｐゴシック" pitchFamily="-111" charset="-128"/>
                <a:cs typeface="Arial" panose="020B0604020202020204" pitchFamily="34" charset="0"/>
              </a:rPr>
              <a:t>Der Gemeinderat wird beauftragt, mindestens die Variante Sanierung der Liegenschaft (ohne Abbruch Restaurant) zu erarbeiten.</a:t>
            </a:r>
          </a:p>
          <a:p>
            <a:pPr marL="0" indent="0">
              <a:buNone/>
            </a:pPr>
            <a:r>
              <a:rPr lang="de-CH" sz="1800" b="1" kern="0" dirty="0">
                <a:latin typeface="Arial" panose="020B0604020202020204" pitchFamily="34" charset="0"/>
                <a:ea typeface="ＭＳ Ｐゴシック" pitchFamily="-111" charset="-128"/>
                <a:cs typeface="Arial" panose="020B0604020202020204" pitchFamily="34" charset="0"/>
              </a:rPr>
              <a:t>Zweiter Teil des Antrages:</a:t>
            </a:r>
            <a:r>
              <a:rPr lang="de-CH" sz="1800" kern="0" dirty="0">
                <a:latin typeface="Arial" panose="020B0604020202020204" pitchFamily="34" charset="0"/>
                <a:ea typeface="ＭＳ Ｐゴシック" pitchFamily="-111" charset="-128"/>
                <a:cs typeface="Arial" panose="020B0604020202020204" pitchFamily="34" charset="0"/>
              </a:rPr>
              <a:t/>
            </a:r>
            <a:br>
              <a:rPr lang="de-CH" sz="1800" kern="0" dirty="0">
                <a:latin typeface="Arial" panose="020B0604020202020204" pitchFamily="34" charset="0"/>
                <a:ea typeface="ＭＳ Ｐゴシック" pitchFamily="-111" charset="-128"/>
                <a:cs typeface="Arial" panose="020B0604020202020204" pitchFamily="34" charset="0"/>
              </a:rPr>
            </a:br>
            <a:r>
              <a:rPr lang="de-CH" sz="1800" kern="0" dirty="0">
                <a:latin typeface="Arial" panose="020B0604020202020204" pitchFamily="34" charset="0"/>
                <a:ea typeface="ＭＳ Ｐゴシック" pitchFamily="-111" charset="-128"/>
                <a:cs typeface="Arial" panose="020B0604020202020204" pitchFamily="34" charset="0"/>
              </a:rPr>
              <a:t>Der Gemeinderat wird (zusätzlich) beauftragt, weitere </a:t>
            </a:r>
            <a:r>
              <a:rPr lang="de-CH" sz="1800" kern="0" dirty="0" err="1">
                <a:latin typeface="Arial" panose="020B0604020202020204" pitchFamily="34" charset="0"/>
                <a:ea typeface="ＭＳ Ｐゴシック" pitchFamily="-111" charset="-128"/>
                <a:cs typeface="Arial" panose="020B0604020202020204" pitchFamily="34" charset="0"/>
              </a:rPr>
              <a:t>zukunftsgerichtete</a:t>
            </a:r>
            <a:r>
              <a:rPr lang="de-CH" sz="1800" kern="0" dirty="0">
                <a:latin typeface="Arial" panose="020B0604020202020204" pitchFamily="34" charset="0"/>
                <a:ea typeface="ＭＳ Ｐゴシック" pitchFamily="-111" charset="-128"/>
                <a:cs typeface="Arial" panose="020B0604020202020204" pitchFamily="34" charset="0"/>
              </a:rPr>
              <a:t> Varianten zu prüfen. Diese beinhalten zwingend einen öffentlichen Restaurationsbetrieb.</a:t>
            </a:r>
          </a:p>
          <a:p>
            <a:pPr marL="0" indent="0">
              <a:buNone/>
            </a:pPr>
            <a:endParaRPr lang="de-CH" sz="1200" kern="0" dirty="0">
              <a:latin typeface="Arial" panose="020B0604020202020204" pitchFamily="34" charset="0"/>
              <a:ea typeface="ＭＳ Ｐゴシック" pitchFamily="-111" charset="-128"/>
              <a:cs typeface="Arial" panose="020B0604020202020204" pitchFamily="34" charset="0"/>
            </a:endParaRPr>
          </a:p>
          <a:p>
            <a:pPr marL="0" lvl="1" indent="0">
              <a:lnSpc>
                <a:spcPct val="100000"/>
              </a:lnSpc>
              <a:spcBef>
                <a:spcPct val="20000"/>
              </a:spcBef>
              <a:buNone/>
            </a:pPr>
            <a:r>
              <a:rPr lang="de-CH" sz="1800" dirty="0">
                <a:latin typeface="Arial" panose="020B0604020202020204" pitchFamily="34" charset="0"/>
                <a:cs typeface="Arial" panose="020B0604020202020204" pitchFamily="34" charset="0"/>
              </a:rPr>
              <a:t>Dem Gemeinderat ist die Sensibilität der Bevölkerung betreffend der Entwicklung des Areals Drei Könige bewusst. Deshalb beschliesst der Gemeinderat eine politisch breit abgestützte Planungskommission 3K einzusetzen. </a:t>
            </a:r>
            <a:endParaRPr lang="de-CH" sz="1800" kern="0" dirty="0">
              <a:latin typeface="Arial" panose="020B0604020202020204" pitchFamily="34" charset="0"/>
              <a:ea typeface="ＭＳ Ｐゴシック" pitchFamily="-111" charset="-128"/>
              <a:cs typeface="Arial" panose="020B0604020202020204" pitchFamily="34" charset="0"/>
            </a:endParaRPr>
          </a:p>
          <a:p>
            <a:pPr marL="0" lvl="1" indent="0">
              <a:lnSpc>
                <a:spcPct val="100000"/>
              </a:lnSpc>
              <a:spcBef>
                <a:spcPct val="20000"/>
              </a:spcBef>
              <a:buNone/>
            </a:pPr>
            <a:endParaRPr lang="de-CH" sz="1100" kern="0" dirty="0">
              <a:latin typeface="Arial" panose="020B0604020202020204" pitchFamily="34" charset="0"/>
              <a:ea typeface="ＭＳ Ｐゴシック" pitchFamily="-111" charset="-128"/>
              <a:cs typeface="Arial" panose="020B0604020202020204" pitchFamily="34" charset="0"/>
            </a:endParaRPr>
          </a:p>
        </p:txBody>
      </p:sp>
      <p:sp>
        <p:nvSpPr>
          <p:cNvPr id="6"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6990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Weiteres Vorgehen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2" y="889394"/>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Projekt Areal 3K: </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An der Budgetversammlung vom 29. November 2022 wird der Gemeinderat auf Antrag der Baukommission die Empfehlung bzw. den Variantenentscheid präsentieren und mittels Gutachten Antrag für den zusätzlich erforderlichen Projektierungskredit (450’000 Franken) stellen.</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Über den Realisierungskredit soll die Bevölkerung voraussichtlich Ende 2024 an der Urne befinden können.</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Wohnen Areal </a:t>
            </a:r>
            <a:r>
              <a:rPr lang="de-CH" sz="1800" dirty="0" err="1">
                <a:latin typeface="Arial" panose="020B0604020202020204" pitchFamily="34" charset="0"/>
                <a:cs typeface="Arial" panose="020B0604020202020204" pitchFamily="34" charset="0"/>
              </a:rPr>
              <a:t>Gärbi</a:t>
            </a:r>
            <a:r>
              <a:rPr lang="de-CH" sz="1800" dirty="0">
                <a:latin typeface="Arial" panose="020B0604020202020204" pitchFamily="34" charset="0"/>
                <a:cs typeface="Arial" panose="020B0604020202020204" pitchFamily="34" charset="0"/>
              </a:rPr>
              <a:t>: </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Im Budget 2023 wird der Gemeinderat den Abbruch des bestehenden Gebäudes (200’000 Franken) und zusätzlich den für 2023 erforderlichen Projektierungskredit (170’000 Franken) einstellen.</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Über den Realisierungskredit soll die Bevölkerung voraussichtlich im Laufe 2024 an der Urne befinden können.</a:t>
            </a:r>
            <a:r>
              <a:rPr lang="de-CH" sz="1800" dirty="0">
                <a:solidFill>
                  <a:srgbClr val="FF0000"/>
                </a:solidFill>
                <a:latin typeface="Arial" panose="020B0604020202020204" pitchFamily="34" charset="0"/>
                <a:cs typeface="Arial" panose="020B0604020202020204" pitchFamily="34" charset="0"/>
              </a:rPr>
              <a:t/>
            </a:r>
            <a:br>
              <a:rPr lang="de-CH" sz="1800" dirty="0">
                <a:solidFill>
                  <a:srgbClr val="FF0000"/>
                </a:solidFill>
                <a:latin typeface="Arial" panose="020B0604020202020204" pitchFamily="34" charset="0"/>
                <a:cs typeface="Arial" panose="020B0604020202020204" pitchFamily="34" charset="0"/>
              </a:rPr>
            </a:br>
            <a:endParaRPr lang="de-CH" sz="1800" dirty="0">
              <a:solidFill>
                <a:srgbClr val="FF0000"/>
              </a:solidFill>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endParaRPr lang="de-CH" sz="1800" dirty="0">
              <a:latin typeface="Arial" panose="020B0604020202020204" pitchFamily="34" charset="0"/>
              <a:cs typeface="Arial" panose="020B0604020202020204" pitchFamily="34" charset="0"/>
            </a:endParaRPr>
          </a:p>
        </p:txBody>
      </p:sp>
      <p:sp>
        <p:nvSpPr>
          <p:cNvPr id="5" name="Datumsplatzhalter 3"/>
          <p:cNvSpPr>
            <a:spLocks noGrp="1"/>
          </p:cNvSpPr>
          <p:nvPr>
            <p:ph type="dt" sz="half" idx="7"/>
          </p:nvPr>
        </p:nvSpPr>
        <p:spPr>
          <a:xfrm>
            <a:off x="457200" y="4767260"/>
            <a:ext cx="2133596" cy="273844"/>
          </a:xfrm>
        </p:spPr>
        <p:txBody>
          <a:bodyPr/>
          <a:lstStyle/>
          <a:p>
            <a:pPr lvl="0"/>
            <a:r>
              <a:rPr lang="de-CH" dirty="0"/>
              <a:t>06.09.2022</a:t>
            </a:r>
          </a:p>
        </p:txBody>
      </p:sp>
    </p:spTree>
    <p:extLst>
      <p:ext uri="{BB962C8B-B14F-4D97-AF65-F5344CB8AC3E}">
        <p14:creationId xmlns:p14="http://schemas.microsoft.com/office/powerpoint/2010/main" val="37230533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87471"/>
            <a:ext cx="6059014" cy="396044"/>
          </a:xfrm>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35211" y="491614"/>
            <a:ext cx="6059015"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5. Umfrage / Diskussion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323528" y="1041241"/>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lvl="0" indent="0">
              <a:buNone/>
            </a:pPr>
            <a:endParaRPr lang="de-CH" sz="1800" dirty="0">
              <a:latin typeface="TheSansLight-Italic" pitchFamily="-106" charset="0"/>
            </a:endParaRPr>
          </a:p>
        </p:txBody>
      </p:sp>
      <p:pic>
        <p:nvPicPr>
          <p:cNvPr id="5" name="Picture 3" descr="C:\Users\r.ledergerber\Pictures\Service-WM.jpg"/>
          <p:cNvPicPr>
            <a:picLocks noChangeAspect="1" noChangeArrowheads="1"/>
          </p:cNvPicPr>
          <p:nvPr/>
        </p:nvPicPr>
        <p:blipFill>
          <a:blip r:embed="rId3" cstate="print"/>
          <a:srcRect/>
          <a:stretch>
            <a:fillRect/>
          </a:stretch>
        </p:blipFill>
        <p:spPr bwMode="auto">
          <a:xfrm>
            <a:off x="1612230" y="1419622"/>
            <a:ext cx="5448300" cy="3067050"/>
          </a:xfrm>
          <a:prstGeom prst="rect">
            <a:avLst/>
          </a:prstGeom>
          <a:noFill/>
        </p:spPr>
      </p:pic>
    </p:spTree>
    <p:extLst>
      <p:ext uri="{BB962C8B-B14F-4D97-AF65-F5344CB8AC3E}">
        <p14:creationId xmlns:p14="http://schemas.microsoft.com/office/powerpoint/2010/main" val="37279366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Nächste Veranstaltungen im 2022</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2" y="897564"/>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r>
              <a:rPr lang="de-DE" b="1" dirty="0"/>
              <a:t>Montag, 12. September, 19.00 Uhr, </a:t>
            </a:r>
            <a:r>
              <a:rPr lang="de-DE" dirty="0"/>
              <a:t>Informationsveranstaltung Depotneubau Zweckverband Feuerwehr Werdenberg Süd</a:t>
            </a:r>
          </a:p>
          <a:p>
            <a:r>
              <a:rPr lang="de-DE" b="1" dirty="0"/>
              <a:t>Samstag, 17. September, 09.00 </a:t>
            </a:r>
            <a:r>
              <a:rPr lang="de-CH" b="1" dirty="0"/>
              <a:t>–</a:t>
            </a:r>
            <a:r>
              <a:rPr lang="de-DE" b="1" dirty="0"/>
              <a:t> ca. 14.00 Uhr, </a:t>
            </a:r>
            <a:r>
              <a:rPr lang="de-DE" dirty="0"/>
              <a:t>Herbstwanderung Politische Gemeinde </a:t>
            </a:r>
            <a:r>
              <a:rPr lang="de-DE"/>
              <a:t>/ Ortsgemeinde, </a:t>
            </a:r>
            <a:r>
              <a:rPr lang="de-DE" dirty="0"/>
              <a:t>TP: Zivilschutzanlage Stampf</a:t>
            </a:r>
          </a:p>
          <a:p>
            <a:r>
              <a:rPr lang="de-CH" b="1" dirty="0"/>
              <a:t>Samstag, 8. Oktober, 09.00 – 16.00 Uhr,</a:t>
            </a:r>
            <a:r>
              <a:rPr lang="de-CH" dirty="0"/>
              <a:t> Schaf- und </a:t>
            </a:r>
            <a:r>
              <a:rPr lang="de-CH" dirty="0" err="1"/>
              <a:t>Gitzischau</a:t>
            </a:r>
            <a:r>
              <a:rPr lang="de-CH" dirty="0"/>
              <a:t> mit Herbstmarkt</a:t>
            </a:r>
          </a:p>
          <a:p>
            <a:r>
              <a:rPr lang="de-DE" b="1" dirty="0"/>
              <a:t>Mittwoch, 16. November, </a:t>
            </a:r>
            <a:r>
              <a:rPr lang="de-DE" dirty="0"/>
              <a:t>Informationsveranstaltung Energiesparen</a:t>
            </a:r>
          </a:p>
          <a:p>
            <a:r>
              <a:rPr lang="de-CH" b="1" dirty="0"/>
              <a:t>Samstag, 19. November, </a:t>
            </a:r>
            <a:r>
              <a:rPr lang="de-CH" dirty="0"/>
              <a:t>Abgabe Hochstamm-Obstbäume, </a:t>
            </a:r>
            <a:br>
              <a:rPr lang="de-CH" dirty="0"/>
            </a:br>
            <a:r>
              <a:rPr lang="de-CH" dirty="0"/>
              <a:t>Bestellung online bis 22. Sept.: </a:t>
            </a:r>
            <a:r>
              <a:rPr lang="de-CH" dirty="0">
                <a:hlinkClick r:id="rId3"/>
              </a:rPr>
              <a:t>https://tinyurl.com/obstbaum22</a:t>
            </a:r>
            <a:endParaRPr lang="de-CH" dirty="0"/>
          </a:p>
          <a:p>
            <a:r>
              <a:rPr lang="de-CH" b="1" dirty="0"/>
              <a:t>Samstag, 19. November, </a:t>
            </a:r>
            <a:r>
              <a:rPr lang="de-CH" dirty="0"/>
              <a:t>Weihnachtsmarkt, Areal Drei Könige</a:t>
            </a:r>
          </a:p>
          <a:p>
            <a:r>
              <a:rPr lang="de-CH" b="1" dirty="0"/>
              <a:t>Dienstag, 29. November, 20.00 Uhr, </a:t>
            </a:r>
            <a:r>
              <a:rPr lang="de-CH" dirty="0"/>
              <a:t>Budgetversammlung 2023</a:t>
            </a:r>
          </a:p>
          <a:p>
            <a:pPr marL="0" indent="0">
              <a:buNone/>
            </a:pPr>
            <a:endParaRPr lang="de-CH" dirty="0"/>
          </a:p>
          <a:p>
            <a:pPr>
              <a:spcAft>
                <a:spcPts val="1200"/>
              </a:spcAft>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dirty="0">
              <a:latin typeface="TheSansLight-Italic" pitchFamily="-106" charset="0"/>
            </a:endParaRPr>
          </a:p>
          <a:p>
            <a:pPr marL="0" indent="0">
              <a:buNone/>
            </a:pPr>
            <a:endParaRPr lang="de-CH" sz="1800" dirty="0">
              <a:latin typeface="TheSansLight-Italic" pitchFamily="-106" charset="0"/>
            </a:endParaRPr>
          </a:p>
        </p:txBody>
      </p:sp>
    </p:spTree>
    <p:extLst>
      <p:ext uri="{BB962C8B-B14F-4D97-AF65-F5344CB8AC3E}">
        <p14:creationId xmlns:p14="http://schemas.microsoft.com/office/powerpoint/2010/main" val="32963913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87471"/>
            <a:ext cx="6059014" cy="396044"/>
          </a:xfrm>
        </p:spPr>
        <p:txBody>
          <a:bodyPr/>
          <a:lstStyle/>
          <a:p>
            <a:r>
              <a:rPr lang="de-DE" dirty="0"/>
              <a:t>Informationsveranstaltung 3K</a:t>
            </a:r>
            <a:br>
              <a:rPr lang="de-DE" dirty="0"/>
            </a:br>
            <a:endParaRPr lang="de-DE" dirty="0"/>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323528" y="1107584"/>
            <a:ext cx="8568952" cy="3618741"/>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lgn="ctr">
              <a:buNone/>
            </a:pPr>
            <a:endParaRPr lang="de-CH" sz="2400" b="1" dirty="0">
              <a:solidFill>
                <a:srgbClr val="00B0F0"/>
              </a:solidFill>
              <a:latin typeface="Arial" panose="020B0604020202020204" pitchFamily="34" charset="0"/>
              <a:cs typeface="Arial" panose="020B0604020202020204" pitchFamily="34" charset="0"/>
            </a:endParaRPr>
          </a:p>
          <a:p>
            <a:pPr marL="0" indent="0" algn="ctr">
              <a:buNone/>
            </a:pPr>
            <a:r>
              <a:rPr lang="de-CH" sz="5400" b="1" dirty="0">
                <a:solidFill>
                  <a:srgbClr val="00B0F0"/>
                </a:solidFill>
                <a:latin typeface="Arial" panose="020B0604020202020204" pitchFamily="34" charset="0"/>
                <a:cs typeface="Arial" panose="020B0604020202020204" pitchFamily="34" charset="0"/>
              </a:rPr>
              <a:t>Herzlichen Dank </a:t>
            </a:r>
          </a:p>
          <a:p>
            <a:pPr marL="0" indent="0" algn="ctr">
              <a:buNone/>
            </a:pPr>
            <a:r>
              <a:rPr lang="de-CH" sz="5400" b="1" dirty="0">
                <a:solidFill>
                  <a:srgbClr val="00B0F0"/>
                </a:solidFill>
                <a:latin typeface="Arial" panose="020B0604020202020204" pitchFamily="34" charset="0"/>
                <a:cs typeface="Arial" panose="020B0604020202020204" pitchFamily="34" charset="0"/>
              </a:rPr>
              <a:t>für Ihr Kommen</a:t>
            </a:r>
          </a:p>
        </p:txBody>
      </p:sp>
    </p:spTree>
    <p:extLst>
      <p:ext uri="{BB962C8B-B14F-4D97-AF65-F5344CB8AC3E}">
        <p14:creationId xmlns:p14="http://schemas.microsoft.com/office/powerpoint/2010/main" val="37724060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Ausgangslage: Vorgaben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2" y="897564"/>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r>
              <a:rPr lang="de-CH" sz="1800" dirty="0">
                <a:latin typeface="Arial" panose="020B0604020202020204" pitchFamily="34" charset="0"/>
                <a:cs typeface="Arial" panose="020B0604020202020204" pitchFamily="34" charset="0"/>
              </a:rPr>
              <a:t>Eine Mehrheit der Bevölkerung möchte auf dem Areal Drei Könige:</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 Restaurationsbetrieb.</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 Gemeindesaal.</a:t>
            </a: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Ein belebtes Zentrum und öffentlicher Ort der Begegnung.</a:t>
            </a:r>
          </a:p>
          <a:p>
            <a:pPr marL="0" indent="0">
              <a:spcBef>
                <a:spcPts val="600"/>
              </a:spcBef>
              <a:spcAft>
                <a:spcPts val="0"/>
              </a:spcAft>
              <a:buNone/>
            </a:pPr>
            <a:endParaRPr lang="de-CH" sz="1800" dirty="0">
              <a:latin typeface="Arial" panose="020B0604020202020204" pitchFamily="34" charset="0"/>
              <a:cs typeface="Arial" panose="020B0604020202020204" pitchFamily="34" charset="0"/>
            </a:endParaRPr>
          </a:p>
          <a:p>
            <a:pPr marL="0" indent="0">
              <a:spcBef>
                <a:spcPts val="600"/>
              </a:spcBef>
              <a:spcAft>
                <a:spcPts val="0"/>
              </a:spcAft>
              <a:buNone/>
            </a:pPr>
            <a:r>
              <a:rPr lang="de-CH" sz="1800" dirty="0">
                <a:latin typeface="Arial" panose="020B0604020202020204" pitchFamily="34" charset="0"/>
                <a:cs typeface="Arial" panose="020B0604020202020204" pitchFamily="34" charset="0"/>
              </a:rPr>
              <a:t>Rahmenbedingung des Gemeinderates: </a:t>
            </a:r>
          </a:p>
          <a:p>
            <a:pPr>
              <a:spcBef>
                <a:spcPts val="600"/>
              </a:spcBef>
              <a:spcAft>
                <a:spcPts val="0"/>
              </a:spcAft>
              <a:buFont typeface="Symbol" panose="05050102010706020507" pitchFamily="18" charset="2"/>
              <a:buChar char="-"/>
            </a:pPr>
            <a:r>
              <a:rPr lang="de-CH" sz="1800" dirty="0">
                <a:latin typeface="Arial" panose="020B0604020202020204" pitchFamily="34" charset="0"/>
                <a:cs typeface="Arial" panose="020B0604020202020204" pitchFamily="34" charset="0"/>
              </a:rPr>
              <a:t>Die politische Gemeinde ist und bleibt federführend und Inhaberin des Grundstückes.</a:t>
            </a: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dirty="0">
              <a:latin typeface="TheSansLight-Italic" pitchFamily="-106" charset="0"/>
            </a:endParaRPr>
          </a:p>
          <a:p>
            <a:pPr marL="0" indent="0">
              <a:buNone/>
            </a:pPr>
            <a:endParaRPr lang="de-CH" sz="1800" dirty="0">
              <a:latin typeface="TheSansLight-Italic" pitchFamily="-106" charset="0"/>
            </a:endParaRPr>
          </a:p>
        </p:txBody>
      </p:sp>
      <p:sp>
        <p:nvSpPr>
          <p:cNvPr id="5"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
        <p:nvSpPr>
          <p:cNvPr id="6" name="Fußzeilenplatzhalter 5"/>
          <p:cNvSpPr>
            <a:spLocks noGrp="1"/>
          </p:cNvSpPr>
          <p:nvPr>
            <p:ph type="ftr" sz="quarter" idx="4294967295"/>
          </p:nvPr>
        </p:nvSpPr>
        <p:spPr>
          <a:xfrm>
            <a:off x="3124200" y="4767264"/>
            <a:ext cx="2895600" cy="273844"/>
          </a:xfrm>
          <a:prstGeom prst="rect">
            <a:avLst/>
          </a:prstGeom>
        </p:spPr>
        <p:txBody>
          <a:bodyPr/>
          <a:lstStyle/>
          <a:p>
            <a:pPr algn="ctr">
              <a:defRPr/>
            </a:pPr>
            <a:endParaRPr lang="de-CH" dirty="0"/>
          </a:p>
        </p:txBody>
      </p:sp>
    </p:spTree>
    <p:extLst>
      <p:ext uri="{BB962C8B-B14F-4D97-AF65-F5344CB8AC3E}">
        <p14:creationId xmlns:p14="http://schemas.microsoft.com/office/powerpoint/2010/main" val="22361578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87471"/>
            <a:ext cx="6336700" cy="396044"/>
          </a:xfrm>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3"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Ausgangslage: Bewertung der Varianten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3" y="897564"/>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spcBef>
                <a:spcPts val="600"/>
              </a:spcBef>
              <a:spcAft>
                <a:spcPts val="600"/>
              </a:spcAft>
              <a:buNone/>
            </a:pPr>
            <a:r>
              <a:rPr lang="de-CH" sz="1800" dirty="0">
                <a:latin typeface="Arial" panose="020B0604020202020204" pitchFamily="34" charset="0"/>
                <a:cs typeface="Arial" panose="020B0604020202020204" pitchFamily="34" charset="0"/>
              </a:rPr>
              <a:t>An der Informationsveranstaltung vom 24. August </a:t>
            </a:r>
            <a:r>
              <a:rPr lang="de-CH" sz="1800">
                <a:latin typeface="Arial" panose="020B0604020202020204" pitchFamily="34" charset="0"/>
                <a:cs typeface="Arial" panose="020B0604020202020204" pitchFamily="34" charset="0"/>
              </a:rPr>
              <a:t>2021 wurden </a:t>
            </a:r>
            <a:r>
              <a:rPr lang="de-CH" sz="1800" dirty="0">
                <a:latin typeface="Arial" panose="020B0604020202020204" pitchFamily="34" charset="0"/>
                <a:cs typeface="Arial" panose="020B0604020202020204" pitchFamily="34" charset="0"/>
              </a:rPr>
              <a:t>folgende Varianten präsentiert und erläutert:</a:t>
            </a:r>
          </a:p>
          <a:p>
            <a:pPr marL="0" indent="0">
              <a:spcBef>
                <a:spcPts val="600"/>
              </a:spcBef>
              <a:spcAft>
                <a:spcPts val="600"/>
              </a:spcAft>
              <a:buNone/>
            </a:pPr>
            <a:endParaRPr lang="de-CH" sz="1800" dirty="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nvGraphicFramePr>
        <p:xfrm>
          <a:off x="251523" y="1635646"/>
          <a:ext cx="7992887" cy="3017520"/>
        </p:xfrm>
        <a:graphic>
          <a:graphicData uri="http://schemas.openxmlformats.org/drawingml/2006/table">
            <a:tbl>
              <a:tblPr firstRow="1" bandRow="1">
                <a:tableStyleId>{2D5ABB26-0587-4C30-8999-92F81FD0307C}</a:tableStyleId>
              </a:tblPr>
              <a:tblGrid>
                <a:gridCol w="3960437">
                  <a:extLst>
                    <a:ext uri="{9D8B030D-6E8A-4147-A177-3AD203B41FA5}">
                      <a16:colId xmlns:a16="http://schemas.microsoft.com/office/drawing/2014/main" val="909792802"/>
                    </a:ext>
                  </a:extLst>
                </a:gridCol>
                <a:gridCol w="1656184">
                  <a:extLst>
                    <a:ext uri="{9D8B030D-6E8A-4147-A177-3AD203B41FA5}">
                      <a16:colId xmlns:a16="http://schemas.microsoft.com/office/drawing/2014/main" val="4203315996"/>
                    </a:ext>
                  </a:extLst>
                </a:gridCol>
                <a:gridCol w="2376266">
                  <a:extLst>
                    <a:ext uri="{9D8B030D-6E8A-4147-A177-3AD203B41FA5}">
                      <a16:colId xmlns:a16="http://schemas.microsoft.com/office/drawing/2014/main" val="1082780922"/>
                    </a:ext>
                  </a:extLst>
                </a:gridCol>
              </a:tblGrid>
              <a:tr h="370840">
                <a:tc>
                  <a:txBody>
                    <a:bodyPr/>
                    <a:lstStyle/>
                    <a:p>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CHF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Kostenschätzung</a:t>
                      </a:r>
                      <a:r>
                        <a:rPr lang="de-CH" sz="1400" kern="1200" baseline="0" dirty="0">
                          <a:solidFill>
                            <a:schemeClr val="tx1"/>
                          </a:solidFill>
                          <a:latin typeface="Arial" panose="020B0604020202020204" pitchFamily="34" charset="0"/>
                          <a:ea typeface="ＭＳ Ｐゴシック" pitchFamily="-106" charset="-128"/>
                          <a:cs typeface="Arial" panose="020B0604020202020204" pitchFamily="34" charset="0"/>
                        </a:rPr>
                        <a:t> (+/-25%)</a:t>
                      </a:r>
                      <a:endParaRPr lang="de-CH" sz="14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Nettobetrachtung</a:t>
                      </a:r>
                      <a:r>
                        <a:rPr lang="de-CH" sz="1400" kern="1200" baseline="0" dirty="0">
                          <a:solidFill>
                            <a:schemeClr val="tx1"/>
                          </a:solidFill>
                          <a:latin typeface="Arial" panose="020B0604020202020204" pitchFamily="34" charset="0"/>
                          <a:ea typeface="ＭＳ Ｐゴシック" pitchFamily="-106" charset="-128"/>
                          <a:cs typeface="Arial" panose="020B0604020202020204" pitchFamily="34" charset="0"/>
                        </a:rPr>
                        <a:t> </a:t>
                      </a:r>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aus</a:t>
                      </a:r>
                      <a:r>
                        <a:rPr lang="de-CH" sz="1400" kern="1200" baseline="0" dirty="0">
                          <a:solidFill>
                            <a:schemeClr val="tx1"/>
                          </a:solidFill>
                          <a:latin typeface="Arial" panose="020B0604020202020204" pitchFamily="34" charset="0"/>
                          <a:ea typeface="ＭＳ Ｐゴシック" pitchFamily="-106" charset="-128"/>
                          <a:cs typeface="Arial" panose="020B0604020202020204" pitchFamily="34" charset="0"/>
                        </a:rPr>
                        <a:t> Sicht Gemeinde pro Jahr</a:t>
                      </a:r>
                      <a:endParaRPr lang="de-CH" sz="14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500857"/>
                  </a:ext>
                </a:extLst>
              </a:tr>
              <a:tr h="262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400" b="1" kern="1200" baseline="0" dirty="0">
                          <a:solidFill>
                            <a:schemeClr val="tx1"/>
                          </a:solidFill>
                          <a:latin typeface="Arial" panose="020B0604020202020204" pitchFamily="34" charset="0"/>
                          <a:ea typeface="ＭＳ Ｐゴシック" pitchFamily="-106" charset="-128"/>
                          <a:cs typeface="Arial" panose="020B0604020202020204" pitchFamily="34" charset="0"/>
                        </a:rPr>
                        <a:t>Variante 1:</a:t>
                      </a:r>
                    </a:p>
                    <a:p>
                      <a:pPr marL="0" marR="0" lvl="0" indent="0" defTabSz="914400" eaLnBrk="1" fontAlgn="auto" latinLnBrk="0" hangingPunct="1">
                        <a:lnSpc>
                          <a:spcPct val="100000"/>
                        </a:lnSpc>
                        <a:spcBef>
                          <a:spcPts val="0"/>
                        </a:spcBef>
                        <a:spcAft>
                          <a:spcPts val="0"/>
                        </a:spcAft>
                        <a:buClrTx/>
                        <a:buSzTx/>
                        <a:buFontTx/>
                        <a:buNone/>
                        <a:tabLst/>
                        <a:defRPr/>
                      </a:pPr>
                      <a:r>
                        <a:rPr lang="de-CH" sz="1400" kern="1200" baseline="0" dirty="0">
                          <a:solidFill>
                            <a:schemeClr val="tx1"/>
                          </a:solidFill>
                          <a:latin typeface="Arial" panose="020B0604020202020204" pitchFamily="34" charset="0"/>
                          <a:ea typeface="ＭＳ Ｐゴシック" pitchFamily="-106" charset="-128"/>
                          <a:cs typeface="Arial" panose="020B0604020202020204" pitchFamily="34" charset="0"/>
                        </a:rPr>
                        <a:t>Sanierung bestehendes Restaurant und Saal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400" kern="1200" baseline="0" dirty="0">
                          <a:solidFill>
                            <a:schemeClr val="tx1"/>
                          </a:solidFill>
                          <a:latin typeface="Arial" panose="020B0604020202020204" pitchFamily="34" charset="0"/>
                          <a:ea typeface="ＭＳ Ｐゴシック" pitchFamily="-106" charset="-128"/>
                          <a:cs typeface="Arial" panose="020B0604020202020204" pitchFamily="34" charset="0"/>
                        </a:rPr>
                        <a:t>3’600’000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-141’000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033804"/>
                  </a:ext>
                </a:extLst>
              </a:tr>
              <a:tr h="5257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Arial" panose="020B0604020202020204" pitchFamily="34" charset="0"/>
                          <a:ea typeface="ＭＳ Ｐゴシック" pitchFamily="-106" charset="-128"/>
                          <a:cs typeface="Arial" panose="020B0604020202020204" pitchFamily="34" charset="0"/>
                        </a:rPr>
                        <a:t>Variante</a:t>
                      </a:r>
                      <a:r>
                        <a:rPr lang="de-CH" sz="1400" b="1" kern="1200" baseline="0" dirty="0">
                          <a:solidFill>
                            <a:schemeClr val="tx1"/>
                          </a:solidFill>
                          <a:latin typeface="Arial" panose="020B0604020202020204" pitchFamily="34" charset="0"/>
                          <a:ea typeface="ＭＳ Ｐゴシック" pitchFamily="-106" charset="-128"/>
                          <a:cs typeface="Arial" panose="020B0604020202020204" pitchFamily="34" charset="0"/>
                        </a:rPr>
                        <a:t> 2:</a:t>
                      </a:r>
                    </a:p>
                    <a:p>
                      <a:pPr marL="0" marR="0" lvl="0" indent="0" defTabSz="914400" eaLnBrk="1" fontAlgn="auto" latinLnBrk="0" hangingPunct="1">
                        <a:lnSpc>
                          <a:spcPct val="100000"/>
                        </a:lnSpc>
                        <a:spcBef>
                          <a:spcPts val="0"/>
                        </a:spcBef>
                        <a:spcAft>
                          <a:spcPts val="0"/>
                        </a:spcAft>
                        <a:buClrTx/>
                        <a:buSzTx/>
                        <a:buFontTx/>
                        <a:buNone/>
                        <a:tabLst/>
                        <a:defRPr/>
                      </a:pPr>
                      <a:r>
                        <a:rPr lang="de-CH" sz="1400" kern="1200" baseline="0" dirty="0">
                          <a:solidFill>
                            <a:schemeClr val="tx1"/>
                          </a:solidFill>
                          <a:latin typeface="Arial" panose="020B0604020202020204" pitchFamily="34" charset="0"/>
                          <a:ea typeface="ＭＳ Ｐゴシック" pitchFamily="-106" charset="-128"/>
                          <a:cs typeface="Arial" panose="020B0604020202020204" pitchFamily="34" charset="0"/>
                        </a:rPr>
                        <a:t>Dorfplatz, Markthalle, Restaurant, aktueller Saal bleibt bestehen</a:t>
                      </a:r>
                      <a:endParaRPr lang="de-CH" sz="140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9’500’000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lang="de-CH" sz="1400" kern="1200" dirty="0">
                          <a:solidFill>
                            <a:schemeClr val="tx1"/>
                          </a:solidFill>
                          <a:latin typeface="Arial" panose="020B0604020202020204" pitchFamily="34" charset="0"/>
                          <a:ea typeface="ＭＳ Ｐゴシック" pitchFamily="-106" charset="-128"/>
                          <a:cs typeface="Arial" panose="020B0604020202020204" pitchFamily="34" charset="0"/>
                        </a:rPr>
                        <a:t>-412’000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136849"/>
                  </a:ext>
                </a:extLst>
              </a:tr>
              <a:tr h="262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Arial" panose="020B0604020202020204" pitchFamily="34" charset="0"/>
                          <a:ea typeface="ＭＳ Ｐゴシック" pitchFamily="-106" charset="-128"/>
                          <a:cs typeface="Arial" panose="020B0604020202020204" pitchFamily="34" charset="0"/>
                        </a:rPr>
                        <a:t>Variante 2Plus:</a:t>
                      </a:r>
                    </a:p>
                    <a:p>
                      <a:pPr marL="0" marR="0" lvl="0" indent="0" defTabSz="91440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rPr>
                        <a:t>Dorfplatz, Markthalle,</a:t>
                      </a:r>
                      <a:r>
                        <a:rPr lang="de-CH" sz="1400" b="0" kern="1200" baseline="0" dirty="0">
                          <a:solidFill>
                            <a:schemeClr val="tx1"/>
                          </a:solidFill>
                          <a:latin typeface="Arial" panose="020B0604020202020204" pitchFamily="34" charset="0"/>
                          <a:ea typeface="ＭＳ Ｐゴシック" pitchFamily="-106" charset="-128"/>
                          <a:cs typeface="Arial" panose="020B0604020202020204" pitchFamily="34" charset="0"/>
                        </a:rPr>
                        <a:t> Restaurant, neuer Saal</a:t>
                      </a:r>
                      <a:endPar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rPr>
                        <a:t>13’700’000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rPr>
                        <a:t>-545’000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29627"/>
                  </a:ext>
                </a:extLst>
              </a:tr>
              <a:tr h="262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Arial" panose="020B0604020202020204" pitchFamily="34" charset="0"/>
                          <a:ea typeface="ＭＳ Ｐゴシック" pitchFamily="-106" charset="-128"/>
                          <a:cs typeface="Arial" panose="020B0604020202020204" pitchFamily="34" charset="0"/>
                        </a:rPr>
                        <a:t>Variante</a:t>
                      </a:r>
                      <a:r>
                        <a:rPr lang="de-CH" sz="1400" b="1" kern="1200" baseline="0" dirty="0">
                          <a:solidFill>
                            <a:schemeClr val="tx1"/>
                          </a:solidFill>
                          <a:latin typeface="Arial" panose="020B0604020202020204" pitchFamily="34" charset="0"/>
                          <a:ea typeface="ＭＳ Ｐゴシック" pitchFamily="-106" charset="-128"/>
                          <a:cs typeface="Arial" panose="020B0604020202020204" pitchFamily="34" charset="0"/>
                        </a:rPr>
                        <a:t> 3:</a:t>
                      </a:r>
                    </a:p>
                    <a:p>
                      <a:pPr marL="0" marR="0" lvl="0" indent="0" defTabSz="914400" eaLnBrk="1" fontAlgn="auto" latinLnBrk="0" hangingPunct="1">
                        <a:lnSpc>
                          <a:spcPct val="100000"/>
                        </a:lnSpc>
                        <a:spcBef>
                          <a:spcPts val="0"/>
                        </a:spcBef>
                        <a:spcAft>
                          <a:spcPts val="0"/>
                        </a:spcAft>
                        <a:buClrTx/>
                        <a:buSzTx/>
                        <a:buFontTx/>
                        <a:buNone/>
                        <a:tabLst/>
                        <a:defRPr/>
                      </a:pPr>
                      <a:r>
                        <a:rPr lang="de-CH" sz="1400" b="0" kern="1200" baseline="0" dirty="0">
                          <a:solidFill>
                            <a:schemeClr val="tx1"/>
                          </a:solidFill>
                          <a:latin typeface="Arial" panose="020B0604020202020204" pitchFamily="34" charset="0"/>
                          <a:ea typeface="ＭＳ Ｐゴシック" pitchFamily="-106" charset="-128"/>
                          <a:cs typeface="Arial" panose="020B0604020202020204" pitchFamily="34" charset="0"/>
                        </a:rPr>
                        <a:t>Neubau Gesamtareal mit Dorfplatz, Markthalle, Restaurant, neuem Saal (inkl. Mantelnutzung)</a:t>
                      </a:r>
                      <a:endPar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rPr>
                        <a:t>20’000’000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CH" sz="1400" b="0" kern="1200" dirty="0">
                          <a:solidFill>
                            <a:schemeClr val="tx1"/>
                          </a:solidFill>
                          <a:latin typeface="Arial" panose="020B0604020202020204" pitchFamily="34" charset="0"/>
                          <a:ea typeface="ＭＳ Ｐゴシック" pitchFamily="-106" charset="-128"/>
                          <a:cs typeface="Arial" panose="020B0604020202020204" pitchFamily="34" charset="0"/>
                        </a:rPr>
                        <a:t>-382’000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464115"/>
                  </a:ext>
                </a:extLst>
              </a:tr>
            </a:tbl>
          </a:graphicData>
        </a:graphic>
      </p:graphicFrame>
      <p:sp>
        <p:nvSpPr>
          <p:cNvPr id="7" name="Fußzeilenplatzhalter 5"/>
          <p:cNvSpPr>
            <a:spLocks noGrp="1"/>
          </p:cNvSpPr>
          <p:nvPr>
            <p:ph type="ftr" sz="quarter" idx="4294967295"/>
          </p:nvPr>
        </p:nvSpPr>
        <p:spPr>
          <a:xfrm>
            <a:off x="3124200" y="4767264"/>
            <a:ext cx="2895600" cy="273844"/>
          </a:xfrm>
          <a:prstGeom prst="rect">
            <a:avLst/>
          </a:prstGeom>
        </p:spPr>
        <p:txBody>
          <a:bodyPr/>
          <a:lstStyle/>
          <a:p>
            <a:pPr algn="ctr">
              <a:defRPr/>
            </a:pPr>
            <a:endParaRPr lang="de-CH" dirty="0"/>
          </a:p>
        </p:txBody>
      </p:sp>
      <p:sp>
        <p:nvSpPr>
          <p:cNvPr id="8"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7959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Ausgangslage: Antrag Bürgerversammlung vom 30. November 2021</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51522" y="897564"/>
            <a:ext cx="8568952" cy="376241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spcBef>
                <a:spcPts val="600"/>
              </a:spcBef>
              <a:spcAft>
                <a:spcPts val="600"/>
              </a:spcAft>
              <a:buNone/>
            </a:pPr>
            <a:r>
              <a:rPr lang="de-CH" sz="1800" dirty="0">
                <a:latin typeface="Arial" panose="020B0604020202020204" pitchFamily="34" charset="0"/>
                <a:cs typeface="Arial" panose="020B0604020202020204" pitchFamily="34" charset="0"/>
              </a:rPr>
              <a:t>Unter Einbezug der Einschätzung der Planungskommission 3K stellt der Gemeinderat an der Bürgerversammlung vom 30. November 2021 folgenden  Antrag:</a:t>
            </a:r>
          </a:p>
          <a:p>
            <a:pPr>
              <a:spcBef>
                <a:spcPts val="600"/>
              </a:spcBef>
              <a:spcAft>
                <a:spcPts val="600"/>
              </a:spcAft>
              <a:buFont typeface="+mj-lt"/>
              <a:buAutoNum type="arabicPeriod"/>
            </a:pPr>
            <a:r>
              <a:rPr lang="de-CH" sz="1800" dirty="0">
                <a:latin typeface="Arial" panose="020B0604020202020204" pitchFamily="34" charset="0"/>
                <a:cs typeface="Arial" panose="020B0604020202020204" pitchFamily="34" charset="0"/>
              </a:rPr>
              <a:t>Die Variante 1, Sanierung des bestehenden Restaurants wird nicht weiterverfolgt.</a:t>
            </a:r>
          </a:p>
          <a:p>
            <a:pPr>
              <a:spcBef>
                <a:spcPts val="600"/>
              </a:spcBef>
              <a:spcAft>
                <a:spcPts val="600"/>
              </a:spcAft>
              <a:buFont typeface="+mj-lt"/>
              <a:buAutoNum type="arabicPeriod"/>
            </a:pPr>
            <a:r>
              <a:rPr lang="de-CH" sz="1800" dirty="0">
                <a:latin typeface="Arial" panose="020B0604020202020204" pitchFamily="34" charset="0"/>
                <a:cs typeface="Arial" panose="020B0604020202020204" pitchFamily="34" charset="0"/>
              </a:rPr>
              <a:t>Für eine abschliessende Entscheidung über die Varianten 2, 2Plus und 3 werden zusätzlich erforderliche Grundlagen und Abklärungen gemäss den obigen Erwägungen in Auftrag gegeben.</a:t>
            </a:r>
          </a:p>
          <a:p>
            <a:pPr>
              <a:spcBef>
                <a:spcPts val="600"/>
              </a:spcBef>
              <a:spcAft>
                <a:spcPts val="600"/>
              </a:spcAft>
              <a:buFont typeface="+mj-lt"/>
              <a:buAutoNum type="arabicPeriod"/>
            </a:pPr>
            <a:endParaRPr lang="de-CH" sz="1800" dirty="0">
              <a:latin typeface="Arial" panose="020B0604020202020204" pitchFamily="34" charset="0"/>
              <a:cs typeface="Arial" panose="020B0604020202020204" pitchFamily="34" charset="0"/>
            </a:endParaRPr>
          </a:p>
          <a:p>
            <a:pPr marL="0" indent="0">
              <a:spcBef>
                <a:spcPts val="600"/>
              </a:spcBef>
              <a:spcAft>
                <a:spcPts val="600"/>
              </a:spcAft>
              <a:buNone/>
            </a:pPr>
            <a:r>
              <a:rPr lang="de-CH" sz="1800" dirty="0">
                <a:latin typeface="Arial" panose="020B0604020202020204" pitchFamily="34" charset="0"/>
                <a:cs typeface="Arial" panose="020B0604020202020204" pitchFamily="34" charset="0"/>
              </a:rPr>
              <a:t>Die Bürgerinnen und Bürger stimmen dem Antrag </a:t>
            </a:r>
            <a:r>
              <a:rPr lang="de-CH" sz="1800">
                <a:latin typeface="Arial" panose="020B0604020202020204" pitchFamily="34" charset="0"/>
                <a:cs typeface="Arial" panose="020B0604020202020204" pitchFamily="34" charset="0"/>
              </a:rPr>
              <a:t>mit grossem </a:t>
            </a:r>
            <a:r>
              <a:rPr lang="de-CH" sz="1800" dirty="0">
                <a:latin typeface="Arial" panose="020B0604020202020204" pitchFamily="34" charset="0"/>
                <a:cs typeface="Arial" panose="020B0604020202020204" pitchFamily="34" charset="0"/>
              </a:rPr>
              <a:t>Mehr zu.</a:t>
            </a:r>
          </a:p>
        </p:txBody>
      </p:sp>
      <p:sp>
        <p:nvSpPr>
          <p:cNvPr id="5" name="Fußzeilenplatzhalter 5"/>
          <p:cNvSpPr>
            <a:spLocks noGrp="1"/>
          </p:cNvSpPr>
          <p:nvPr>
            <p:ph type="ftr" sz="quarter" idx="4294967295"/>
          </p:nvPr>
        </p:nvSpPr>
        <p:spPr>
          <a:xfrm>
            <a:off x="3124200" y="4767264"/>
            <a:ext cx="2895600" cy="273844"/>
          </a:xfrm>
          <a:prstGeom prst="rect">
            <a:avLst/>
          </a:prstGeom>
        </p:spPr>
        <p:txBody>
          <a:bodyPr/>
          <a:lstStyle/>
          <a:p>
            <a:pPr algn="ctr">
              <a:defRPr/>
            </a:pPr>
            <a:endParaRPr lang="de-CH" dirty="0"/>
          </a:p>
        </p:txBody>
      </p:sp>
      <p:sp>
        <p:nvSpPr>
          <p:cNvPr id="6"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0583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ACFB-10BA-F040-9425-591FF860E94E}"/>
              </a:ext>
            </a:extLst>
          </p:cNvPr>
          <p:cNvSpPr>
            <a:spLocks noGrp="1"/>
          </p:cNvSpPr>
          <p:nvPr>
            <p:ph type="title"/>
          </p:nvPr>
        </p:nvSpPr>
        <p:spPr>
          <a:xfrm>
            <a:off x="251524" y="56475"/>
            <a:ext cx="6059015" cy="396044"/>
          </a:xfrm>
        </p:spPr>
        <p:txBody>
          <a:bodyPr/>
          <a:lstStyle/>
          <a:p>
            <a:r>
              <a:rPr lang="de-DE" dirty="0"/>
              <a:t>Informationsveranstaltung 3K</a:t>
            </a:r>
          </a:p>
        </p:txBody>
      </p:sp>
      <p:sp>
        <p:nvSpPr>
          <p:cNvPr id="76" name="Titel 1">
            <a:extLst>
              <a:ext uri="{FF2B5EF4-FFF2-40B4-BE49-F238E27FC236}">
                <a16:creationId xmlns:a16="http://schemas.microsoft.com/office/drawing/2014/main" id="{8BFBD02E-2740-D64E-9787-998C799D691E}"/>
              </a:ext>
            </a:extLst>
          </p:cNvPr>
          <p:cNvSpPr txBox="1">
            <a:spLocks/>
          </p:cNvSpPr>
          <p:nvPr/>
        </p:nvSpPr>
        <p:spPr>
          <a:xfrm>
            <a:off x="251522" y="501520"/>
            <a:ext cx="8136901" cy="396044"/>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000" b="0" i="0" u="none" strike="noStrike" kern="1200" cap="none" spc="0" baseline="0">
                <a:solidFill>
                  <a:srgbClr val="FFFFFF"/>
                </a:solidFill>
                <a:uFillTx/>
                <a:latin typeface="Arial" pitchFamily="34"/>
                <a:cs typeface="Arial" pitchFamily="34"/>
              </a:defRPr>
            </a:lvl1pPr>
          </a:lstStyle>
          <a:p>
            <a:r>
              <a:rPr lang="de-CH" sz="1800" b="1" dirty="0">
                <a:solidFill>
                  <a:srgbClr val="00B0F0"/>
                </a:solidFill>
              </a:rPr>
              <a:t>Ausgangslage: Weiteres Vorgehen</a:t>
            </a:r>
          </a:p>
        </p:txBody>
      </p:sp>
      <p:sp>
        <p:nvSpPr>
          <p:cNvPr id="77" name="Rectangle 3">
            <a:extLst>
              <a:ext uri="{FF2B5EF4-FFF2-40B4-BE49-F238E27FC236}">
                <a16:creationId xmlns:a16="http://schemas.microsoft.com/office/drawing/2014/main" id="{273D3712-BF99-694E-A051-53EDFFF42898}"/>
              </a:ext>
            </a:extLst>
          </p:cNvPr>
          <p:cNvSpPr txBox="1">
            <a:spLocks noChangeArrowheads="1"/>
          </p:cNvSpPr>
          <p:nvPr/>
        </p:nvSpPr>
        <p:spPr bwMode="auto">
          <a:xfrm>
            <a:off x="287524" y="866509"/>
            <a:ext cx="8568952" cy="4014788"/>
          </a:xfrm>
          <a:prstGeom prst="rect">
            <a:avLst/>
          </a:prstGeom>
          <a:noFill/>
          <a:ln w="9525">
            <a:noFill/>
            <a:miter lim="800000"/>
            <a:headEnd/>
            <a:tailEnd/>
          </a:ln>
        </p:spPr>
        <p:txBody>
          <a:bodyPr vert="horz" wrap="square" lIns="91438" tIns="45718" rIns="91438"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pitchFamily="-106" charset="-128"/>
                <a:cs typeface="ＭＳ Ｐゴシック" pitchFamily="-106" charset="-128"/>
              </a:defRPr>
            </a:lvl1pPr>
            <a:lvl2pPr marL="803275" indent="-285750" algn="l" rtl="0" eaLnBrk="0" fontAlgn="base" hangingPunct="0">
              <a:lnSpc>
                <a:spcPct val="110000"/>
              </a:lnSpc>
              <a:spcBef>
                <a:spcPct val="0"/>
              </a:spcBef>
              <a:spcAft>
                <a:spcPct val="0"/>
              </a:spcAft>
              <a:buChar char="–"/>
              <a:defRPr sz="2200">
                <a:solidFill>
                  <a:schemeClr val="tx1"/>
                </a:solidFill>
                <a:latin typeface="TheSansLight-Italic" pitchFamily="-106" charset="0"/>
                <a:ea typeface="ＭＳ Ｐゴシック" pitchFamily="-106" charset="-128"/>
                <a:cs typeface="ＭＳ Ｐゴシック" pitchFamily="-106" charset="-128"/>
              </a:defRPr>
            </a:lvl2pPr>
            <a:lvl3pPr marL="1208088" indent="-230188" algn="l" rtl="0" eaLnBrk="0" fontAlgn="base" hangingPunct="0">
              <a:spcBef>
                <a:spcPct val="0"/>
              </a:spcBef>
              <a:spcAft>
                <a:spcPct val="0"/>
              </a:spcAft>
              <a:buChar char="–"/>
              <a:defRPr sz="2200">
                <a:solidFill>
                  <a:schemeClr val="tx1"/>
                </a:solidFill>
                <a:latin typeface="+mj-lt"/>
                <a:ea typeface="ＭＳ Ｐゴシック" pitchFamily="-106" charset="-128"/>
                <a:cs typeface="ＭＳ Ｐゴシック" pitchFamily="-106" charset="-128"/>
              </a:defRPr>
            </a:lvl3pPr>
            <a:lvl4pPr marL="1609725" indent="-227013" algn="l" rtl="0" eaLnBrk="0" fontAlgn="base" hangingPunct="0">
              <a:spcBef>
                <a:spcPct val="20000"/>
              </a:spcBef>
              <a:spcAft>
                <a:spcPct val="0"/>
              </a:spcAft>
              <a:defRPr sz="900">
                <a:solidFill>
                  <a:schemeClr val="tx1"/>
                </a:solidFill>
                <a:latin typeface="+mj-lt"/>
                <a:ea typeface="ＭＳ Ｐゴシック" pitchFamily="-106" charset="-128"/>
                <a:cs typeface="ＭＳ Ｐゴシック" pitchFamily="-106" charset="-128"/>
              </a:defRPr>
            </a:lvl4pPr>
            <a:lvl5pPr marL="2012950" indent="-228600" algn="l" rtl="0" eaLnBrk="0" fontAlgn="base" hangingPunct="0">
              <a:spcBef>
                <a:spcPct val="20000"/>
              </a:spcBef>
              <a:spcAft>
                <a:spcPct val="0"/>
              </a:spcAft>
              <a:defRPr sz="1000">
                <a:solidFill>
                  <a:schemeClr val="tx1"/>
                </a:solidFill>
                <a:latin typeface="+mj-lt"/>
                <a:ea typeface="ＭＳ Ｐゴシック" pitchFamily="-106" charset="-128"/>
                <a:cs typeface="ＭＳ Ｐゴシック" pitchFamily="-106" charset="-128"/>
              </a:defRPr>
            </a:lvl5pPr>
            <a:lvl6pPr marL="2470150" indent="-228600" algn="l" rtl="0" fontAlgn="base">
              <a:spcBef>
                <a:spcPct val="20000"/>
              </a:spcBef>
              <a:spcAft>
                <a:spcPct val="0"/>
              </a:spcAft>
              <a:defRPr sz="1000">
                <a:solidFill>
                  <a:schemeClr val="tx1"/>
                </a:solidFill>
                <a:latin typeface="+mj-lt"/>
                <a:ea typeface="ＭＳ Ｐゴシック" pitchFamily="-106" charset="-128"/>
              </a:defRPr>
            </a:lvl6pPr>
            <a:lvl7pPr marL="2927350" indent="-228600" algn="l" rtl="0" fontAlgn="base">
              <a:spcBef>
                <a:spcPct val="20000"/>
              </a:spcBef>
              <a:spcAft>
                <a:spcPct val="0"/>
              </a:spcAft>
              <a:defRPr sz="1000">
                <a:solidFill>
                  <a:schemeClr val="tx1"/>
                </a:solidFill>
                <a:latin typeface="+mj-lt"/>
                <a:ea typeface="ＭＳ Ｐゴシック" pitchFamily="-106" charset="-128"/>
              </a:defRPr>
            </a:lvl7pPr>
            <a:lvl8pPr marL="3384550" indent="-228600" algn="l" rtl="0" fontAlgn="base">
              <a:spcBef>
                <a:spcPct val="20000"/>
              </a:spcBef>
              <a:spcAft>
                <a:spcPct val="0"/>
              </a:spcAft>
              <a:defRPr sz="1000">
                <a:solidFill>
                  <a:schemeClr val="tx1"/>
                </a:solidFill>
                <a:latin typeface="+mj-lt"/>
                <a:ea typeface="ＭＳ Ｐゴシック" pitchFamily="-106" charset="-128"/>
              </a:defRPr>
            </a:lvl8pPr>
            <a:lvl9pPr marL="3841750" indent="-228600" algn="l" rtl="0" fontAlgn="base">
              <a:spcBef>
                <a:spcPct val="20000"/>
              </a:spcBef>
              <a:spcAft>
                <a:spcPct val="0"/>
              </a:spcAft>
              <a:defRPr sz="1000">
                <a:solidFill>
                  <a:schemeClr val="tx1"/>
                </a:solidFill>
                <a:latin typeface="+mj-lt"/>
                <a:ea typeface="ＭＳ Ｐゴシック" pitchFamily="-106" charset="-128"/>
              </a:defRPr>
            </a:lvl9pPr>
          </a:lstStyle>
          <a:p>
            <a:pPr marL="0" indent="0">
              <a:spcBef>
                <a:spcPts val="600"/>
              </a:spcBef>
              <a:spcAft>
                <a:spcPts val="600"/>
              </a:spcAft>
              <a:buNone/>
            </a:pPr>
            <a:r>
              <a:rPr lang="de-CH" sz="1800" dirty="0">
                <a:latin typeface="TheSansLight-Italic" pitchFamily="-106" charset="0"/>
              </a:rPr>
              <a:t>Auf Januar 2022 hin erfolgt die Einsetzung der Baukommission 3K. Diese  erarbeitet unmittelbar die zusätzlich geforderten Grundlagen; unter anderem:</a:t>
            </a:r>
            <a:endParaRPr lang="de-CH" sz="1800" dirty="0">
              <a:latin typeface="Arial" panose="020B0604020202020204" pitchFamily="34" charset="0"/>
              <a:cs typeface="Arial" panose="020B0604020202020204" pitchFamily="34" charset="0"/>
            </a:endParaRPr>
          </a:p>
          <a:p>
            <a:pPr lvl="1">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Anforderungen (Restaurant, Saal, vermietbare Mantelnutzung);</a:t>
            </a:r>
          </a:p>
          <a:p>
            <a:pPr lvl="1">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Bedürfnisse und erforderliche Grösse Saal, Dorfplatz;</a:t>
            </a:r>
          </a:p>
          <a:p>
            <a:pPr lvl="1">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Vertiefte Machbarkeitsstudie und Grobkostenschätzung.</a:t>
            </a:r>
          </a:p>
          <a:p>
            <a:pPr marL="517525" lvl="1" indent="0">
              <a:spcBef>
                <a:spcPts val="600"/>
              </a:spcBef>
              <a:spcAft>
                <a:spcPts val="600"/>
              </a:spcAft>
              <a:buNone/>
            </a:pPr>
            <a:endParaRPr lang="de-CH" sz="1800" dirty="0">
              <a:latin typeface="Arial" panose="020B0604020202020204" pitchFamily="34" charset="0"/>
              <a:cs typeface="Arial" panose="020B0604020202020204" pitchFamily="34" charset="0"/>
            </a:endParaRPr>
          </a:p>
          <a:p>
            <a:pPr>
              <a:spcBef>
                <a:spcPts val="600"/>
              </a:spcBef>
              <a:spcAft>
                <a:spcPts val="600"/>
              </a:spcAft>
              <a:buFont typeface="Symbol" panose="05050102010706020507" pitchFamily="18" charset="2"/>
              <a:buChar char="Þ"/>
            </a:pPr>
            <a:r>
              <a:rPr lang="de-CH" sz="1800" dirty="0">
                <a:latin typeface="Arial" panose="020B0604020202020204" pitchFamily="34" charset="0"/>
                <a:cs typeface="Arial" panose="020B0604020202020204" pitchFamily="34" charset="0"/>
              </a:rPr>
              <a:t>Die politisch breit abgestützte Planungskommission 3K begleitet den Prozess weiterhin neu als Echo-Gruppe.</a:t>
            </a:r>
          </a:p>
          <a:p>
            <a:pPr>
              <a:spcBef>
                <a:spcPts val="600"/>
              </a:spcBef>
              <a:spcAft>
                <a:spcPts val="600"/>
              </a:spcAft>
              <a:buFont typeface="Symbol" panose="05050102010706020507" pitchFamily="18" charset="2"/>
              <a:buChar char="Þ"/>
            </a:pPr>
            <a:r>
              <a:rPr lang="de-CH" sz="1800" b="1" dirty="0">
                <a:latin typeface="Arial" panose="020B0604020202020204" pitchFamily="34" charset="0"/>
                <a:cs typeface="Arial" panose="020B0604020202020204" pitchFamily="34" charset="0"/>
              </a:rPr>
              <a:t>Zielsetzung: </a:t>
            </a:r>
            <a:r>
              <a:rPr lang="de-CH" sz="1800" dirty="0">
                <a:latin typeface="Arial" panose="020B0604020202020204" pitchFamily="34" charset="0"/>
                <a:cs typeface="Arial" panose="020B0604020202020204" pitchFamily="34" charset="0"/>
              </a:rPr>
              <a:t>Diese Entscheidungsgrundlagen sollen der Bevölkerung bis Ende August 2022 vorgelegt werden.</a:t>
            </a:r>
          </a:p>
          <a:p>
            <a:pPr>
              <a:spcBef>
                <a:spcPts val="600"/>
              </a:spcBef>
              <a:spcAft>
                <a:spcPts val="600"/>
              </a:spcAft>
              <a:buFont typeface="Symbol" panose="05050102010706020507" pitchFamily="18" charset="2"/>
              <a:buChar char="Þ"/>
            </a:pPr>
            <a:endParaRPr lang="de-CH" sz="1800" dirty="0">
              <a:latin typeface="Arial" panose="020B0604020202020204" pitchFamily="34" charset="0"/>
              <a:cs typeface="Arial" panose="020B0604020202020204" pitchFamily="34" charset="0"/>
            </a:endParaRPr>
          </a:p>
        </p:txBody>
      </p:sp>
      <p:sp>
        <p:nvSpPr>
          <p:cNvPr id="5" name="Fußzeilenplatzhalter 5"/>
          <p:cNvSpPr>
            <a:spLocks noGrp="1"/>
          </p:cNvSpPr>
          <p:nvPr>
            <p:ph type="ftr" sz="quarter" idx="4294967295"/>
          </p:nvPr>
        </p:nvSpPr>
        <p:spPr>
          <a:xfrm>
            <a:off x="3124200" y="4767264"/>
            <a:ext cx="2895600" cy="273844"/>
          </a:xfrm>
          <a:prstGeom prst="rect">
            <a:avLst/>
          </a:prstGeom>
        </p:spPr>
        <p:txBody>
          <a:bodyPr/>
          <a:lstStyle/>
          <a:p>
            <a:pPr algn="ctr">
              <a:defRPr/>
            </a:pPr>
            <a:endParaRPr lang="de-CH" dirty="0"/>
          </a:p>
        </p:txBody>
      </p:sp>
      <p:sp>
        <p:nvSpPr>
          <p:cNvPr id="6" name="Datumsplatzhalter 3"/>
          <p:cNvSpPr>
            <a:spLocks noGrp="1"/>
          </p:cNvSpPr>
          <p:nvPr>
            <p:ph type="dt" sz="half" idx="4294967295"/>
          </p:nvPr>
        </p:nvSpPr>
        <p:spPr>
          <a:xfrm>
            <a:off x="467544" y="4734840"/>
            <a:ext cx="2133600" cy="273844"/>
          </a:xfrm>
          <a:prstGeom prst="rect">
            <a:avLst/>
          </a:prstGeom>
        </p:spPr>
        <p:txBody>
          <a:bodyPr/>
          <a:lstStyle/>
          <a:p>
            <a:pPr>
              <a:defRPr/>
            </a:pPr>
            <a:r>
              <a:rPr lang="de-DE" sz="1200" dirty="0">
                <a:latin typeface="Arial" panose="020B0604020202020204" pitchFamily="34" charset="0"/>
                <a:cs typeface="Arial" panose="020B0604020202020204" pitchFamily="34" charset="0"/>
              </a:rPr>
              <a:t>06.09.2022</a:t>
            </a: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921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Informationsveranstaltung 3K</a:t>
            </a:r>
            <a:endParaRPr lang="de-CH" dirty="0"/>
          </a:p>
        </p:txBody>
      </p:sp>
      <p:sp>
        <p:nvSpPr>
          <p:cNvPr id="3" name="Textplatzhalter 2"/>
          <p:cNvSpPr>
            <a:spLocks noGrp="1"/>
          </p:cNvSpPr>
          <p:nvPr>
            <p:ph type="body" sz="quarter" idx="4294967295"/>
          </p:nvPr>
        </p:nvSpPr>
        <p:spPr>
          <a:xfrm>
            <a:off x="251520" y="1059582"/>
            <a:ext cx="8784972" cy="1944217"/>
          </a:xfrm>
        </p:spPr>
        <p:txBody>
          <a:bodyPr/>
          <a:lstStyle/>
          <a:p>
            <a:pPr lvl="1" algn="ctr" rtl="0" hangingPunct="0">
              <a:spcBef>
                <a:spcPts val="500"/>
              </a:spcBef>
            </a:pPr>
            <a:r>
              <a:rPr lang="de-CH" sz="4400" b="1" kern="1200" dirty="0">
                <a:solidFill>
                  <a:srgbClr val="00B0F0"/>
                </a:solidFill>
                <a:latin typeface="Arial" pitchFamily="34"/>
                <a:ea typeface="+mn-ea"/>
                <a:cs typeface="Arial" pitchFamily="34"/>
              </a:rPr>
              <a:t>2. Vorstellung</a:t>
            </a:r>
            <a:br>
              <a:rPr lang="de-CH" sz="4400" b="1" kern="1200" dirty="0">
                <a:solidFill>
                  <a:srgbClr val="00B0F0"/>
                </a:solidFill>
                <a:latin typeface="Arial" pitchFamily="34"/>
                <a:ea typeface="+mn-ea"/>
                <a:cs typeface="Arial" pitchFamily="34"/>
              </a:rPr>
            </a:br>
            <a:r>
              <a:rPr lang="de-CH" sz="4400" b="1" kern="1200" dirty="0">
                <a:solidFill>
                  <a:srgbClr val="00B0F0"/>
                </a:solidFill>
                <a:latin typeface="Arial" pitchFamily="34"/>
                <a:ea typeface="+mn-ea"/>
                <a:cs typeface="Arial" pitchFamily="34"/>
              </a:rPr>
              <a:t>Machbarkeitsstudie</a:t>
            </a:r>
          </a:p>
          <a:p>
            <a:pPr algn="ctr"/>
            <a:endParaRPr lang="de-CH" dirty="0"/>
          </a:p>
        </p:txBody>
      </p:sp>
      <p:sp>
        <p:nvSpPr>
          <p:cNvPr id="4" name="Datumsplatzhalter 3"/>
          <p:cNvSpPr>
            <a:spLocks noGrp="1"/>
          </p:cNvSpPr>
          <p:nvPr>
            <p:ph type="dt" sz="half" idx="7"/>
          </p:nvPr>
        </p:nvSpPr>
        <p:spPr/>
        <p:txBody>
          <a:bodyPr/>
          <a:lstStyle/>
          <a:p>
            <a:pPr lvl="0"/>
            <a:r>
              <a:rPr lang="de-CH" dirty="0"/>
              <a:t>06.09.2022</a:t>
            </a:r>
          </a:p>
        </p:txBody>
      </p:sp>
      <p:sp>
        <p:nvSpPr>
          <p:cNvPr id="5" name="Foliennummernplatzhalter 4"/>
          <p:cNvSpPr>
            <a:spLocks noGrp="1"/>
          </p:cNvSpPr>
          <p:nvPr>
            <p:ph type="sldNum" sz="quarter" idx="8"/>
          </p:nvPr>
        </p:nvSpPr>
        <p:spPr/>
        <p:txBody>
          <a:bodyPr/>
          <a:lstStyle/>
          <a:p>
            <a:pPr lvl="0"/>
            <a:fld id="{17E2D71B-C16B-4273-A8B7-9623DAC346A4}" type="slidenum">
              <a:rPr lang="de-CH" smtClean="0"/>
              <a:t>9</a:t>
            </a:fld>
            <a:endParaRPr lang="de-CH"/>
          </a:p>
        </p:txBody>
      </p:sp>
      <p:sp>
        <p:nvSpPr>
          <p:cNvPr id="6" name="Fußzeilenplatzhalter 5"/>
          <p:cNvSpPr>
            <a:spLocks noGrp="1"/>
          </p:cNvSpPr>
          <p:nvPr>
            <p:ph type="ftr" sz="quarter" idx="9"/>
          </p:nvPr>
        </p:nvSpPr>
        <p:spPr/>
        <p:txBody>
          <a:bodyPr/>
          <a:lstStyle/>
          <a:p>
            <a:pPr lvl="0"/>
            <a:endParaRPr lang="de-CH" dirty="0"/>
          </a:p>
        </p:txBody>
      </p:sp>
    </p:spTree>
    <p:extLst>
      <p:ext uri="{BB962C8B-B14F-4D97-AF65-F5344CB8AC3E}">
        <p14:creationId xmlns:p14="http://schemas.microsoft.com/office/powerpoint/2010/main" val="1485981149"/>
      </p:ext>
    </p:extLst>
  </p:cSld>
  <p:clrMapOvr>
    <a:masterClrMapping/>
  </p:clrMapOvr>
  <p:transition/>
</p:sld>
</file>

<file path=ppt/theme/theme1.xml><?xml version="1.0" encoding="utf-8"?>
<a:theme xmlns:a="http://schemas.openxmlformats.org/drawingml/2006/main" name="Larissa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Larissa Design</Template>
  <TotalTime>0</TotalTime>
  <Words>2101</Words>
  <Application>Microsoft Office PowerPoint</Application>
  <PresentationFormat>Bildschirmpräsentation (16:9)</PresentationFormat>
  <Paragraphs>532</Paragraphs>
  <Slides>43</Slides>
  <Notes>16</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43</vt:i4>
      </vt:variant>
    </vt:vector>
  </HeadingPairs>
  <TitlesOfParts>
    <vt:vector size="49" baseType="lpstr">
      <vt:lpstr>ＭＳ Ｐゴシック</vt:lpstr>
      <vt:lpstr>Arial</vt:lpstr>
      <vt:lpstr>Calibri</vt:lpstr>
      <vt:lpstr>Symbol</vt:lpstr>
      <vt:lpstr>TheSansLight-Italic</vt:lpstr>
      <vt:lpstr>Larissa Design</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 3K3KreiKönigZwischenbericht</vt:lpstr>
      <vt:lpstr>Informationsveranstaltung 3K 3K3KreiKönigZwischenbericht</vt:lpstr>
      <vt:lpstr>Informationsveranstaltung 3K 3K3KreiKönigZwischenbericht</vt:lpstr>
      <vt:lpstr>Informationsveranstaltung 3K 3K3KreiKönigZwischenbericht</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vt:lpstr>
      <vt:lpstr>Informationsveranstaltung 3K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der Ortsplanung</dc:title>
  <dc:creator>silvan.oberholzer@strittmatter-partner.ch</dc:creator>
  <cp:lastModifiedBy>Mami</cp:lastModifiedBy>
  <cp:revision>233</cp:revision>
  <cp:lastPrinted>2021-08-24T09:26:10Z</cp:lastPrinted>
  <dcterms:created xsi:type="dcterms:W3CDTF">2020-10-09T14:03:15Z</dcterms:created>
  <dcterms:modified xsi:type="dcterms:W3CDTF">2022-09-19T12:49:33Z</dcterms:modified>
</cp:coreProperties>
</file>